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6858000" cx="12192000"/>
  <p:notesSz cx="6858000" cy="9144000"/>
  <p:embeddedFontLst>
    <p:embeddedFont>
      <p:font typeface="Caveat"/>
      <p:regular r:id="rId46"/>
      <p:bold r:id="rId47"/>
    </p:embeddedFont>
    <p:embeddedFont>
      <p:font typeface="Roboto"/>
      <p:regular r:id="rId48"/>
      <p:bold r:id="rId49"/>
      <p:italic r:id="rId50"/>
      <p:boldItalic r:id="rId51"/>
    </p:embeddedFont>
    <p:embeddedFont>
      <p:font typeface="Arial Black"/>
      <p:regular r:id="rId52"/>
    </p:embeddedFont>
    <p:embeddedFont>
      <p:font typeface="Lexend ExtraLight"/>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5" roundtripDataSignature="AMtx7mj7n0AFLD5FSAunEguUYdK8xLZru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6" name="Nora Simon"/>
  <p:cmAuthor clrIdx="1" id="1" initials="" lastIdx="3" name="Tresa Maria Joseph"/>
  <p:cmAuthor clrIdx="2" id="2" initials="" lastIdx="2" name="Bahar Bayer"/>
  <p:cmAuthor clrIdx="3" id="3" initials="" lastIdx="1" name="Sudhanva Bha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06D210-CBF6-479C-8922-4EDDB22B3F89}">
  <a:tblStyle styleId="{C006D210-CBF6-479C-8922-4EDDB22B3F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Caveat-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Caveat-bold.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LexendExtraLight-regular.fntdata"/><Relationship Id="rId52" Type="http://schemas.openxmlformats.org/officeDocument/2006/relationships/font" Target="fonts/ArialBlack-regular.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LexendExtraLight-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26T19:21:57.818">
    <p:pos x="6000" y="0"/>
    <p:text>Tresa</p:text>
    <p:extLst>
      <p:ext uri="{C676402C-5697-4E1C-873F-D02D1690AC5C}">
        <p15:threadingInfo timeZoneBias="0"/>
      </p:ext>
      <p:ext uri="http://customooxmlschemas.google.com/">
        <go:slidesCustomData xmlns:go="http://customooxmlschemas.google.com/" commentPostId="AAABFBdo8aw"/>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1-26T19:29:07.830">
    <p:pos x="6000" y="0"/>
    <p:text>Sudhanva</p:text>
    <p:extLst>
      <p:ext uri="{C676402C-5697-4E1C-873F-D02D1690AC5C}">
        <p15:threadingInfo timeZoneBias="0"/>
      </p:ext>
      <p:ext uri="http://customooxmlschemas.google.com/">
        <go:slidesCustomData xmlns:go="http://customooxmlschemas.google.com/" commentPostId="AAABFBeimsE"/>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4-01-29T15:25:55.512">
    <p:pos x="6000" y="0"/>
    <p:text>EDA points- explain with data science concept</p:text>
    <p:extLst>
      <p:ext uri="{C676402C-5697-4E1C-873F-D02D1690AC5C}">
        <p15:threadingInfo timeZoneBias="0"/>
      </p:ext>
      <p:ext uri="http://customooxmlschemas.google.com/">
        <go:slidesCustomData xmlns:go="http://customooxmlschemas.google.com/" commentPostId="AAABFBJa76o"/>
      </p:ext>
    </p:extLst>
  </p:cm>
  <p:cm authorId="0" idx="11" dt="2024-01-29T15:25:55.512">
    <p:pos x="6000" y="0"/>
    <p:text>mediator and moderator variables: 
temperature could be moderator</p:text>
    <p:extLst>
      <p:ext uri="{C676402C-5697-4E1C-873F-D02D1690AC5C}">
        <p15:threadingInfo timeZoneBias="0">
          <p15:parentCm authorId="1" idx="2"/>
        </p15:threadingInfo>
      </p:ext>
      <p:ext uri="http://customooxmlschemas.google.com/">
        <go:slidesCustomData xmlns:go="http://customooxmlschemas.google.com/" commentPostId="AAABEP9NI6M"/>
      </p:ext>
    </p:extLst>
  </p:cm>
  <p:cm authorId="0" idx="12" dt="2024-01-26T19:29:17.259">
    <p:pos x="6000" y="100"/>
    <p:text>Sudhanva</p:text>
    <p:extLst>
      <p:ext uri="{C676402C-5697-4E1C-873F-D02D1690AC5C}">
        <p15:threadingInfo timeZoneBias="0"/>
      </p:ext>
      <p:ext uri="http://customooxmlschemas.google.com/">
        <go:slidesCustomData xmlns:go="http://customooxmlschemas.google.com/" commentPostId="AAABFBeimsI"/>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1-29T15:37:34.804">
    <p:pos x="6000" y="0"/>
    <p:text>prophet not working well with scikit metrics. 
need to use own metrics
but needed for comparison</p:text>
    <p:extLst>
      <p:ext uri="{C676402C-5697-4E1C-873F-D02D1690AC5C}">
        <p15:threadingInfo timeZoneBias="0"/>
      </p:ext>
      <p:ext uri="http://customooxmlschemas.google.com/">
        <go:slidesCustomData xmlns:go="http://customooxmlschemas.google.com/" commentPostId="AAABEP9NI6c"/>
      </p:ext>
    </p:extLst>
  </p:cm>
  <p:cm authorId="0" idx="14" dt="2024-01-26T19:30:07.199">
    <p:pos x="6000" y="100"/>
    <p:text>Nora</p:text>
    <p:extLst>
      <p:ext uri="{C676402C-5697-4E1C-873F-D02D1690AC5C}">
        <p15:threadingInfo timeZoneBias="0"/>
      </p:ext>
      <p:ext uri="http://customooxmlschemas.google.com/">
        <go:slidesCustomData xmlns:go="http://customooxmlschemas.google.com/" commentPostId="AAABFBeimsM"/>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1-26T19:31:01.003">
    <p:pos x="6000" y="0"/>
    <p:text>Lisa</p:text>
    <p:extLst>
      <p:ext uri="{C676402C-5697-4E1C-873F-D02D1690AC5C}">
        <p15:threadingInfo timeZoneBias="0"/>
      </p:ext>
      <p:ext uri="http://customooxmlschemas.google.com/">
        <go:slidesCustomData xmlns:go="http://customooxmlschemas.google.com/" commentPostId="AAABFBeimsc"/>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1-26T19:31:49.602">
    <p:pos x="6000" y="0"/>
    <p:text>Sudhanva</p:text>
    <p:extLst>
      <p:ext uri="{C676402C-5697-4E1C-873F-D02D1690AC5C}">
        <p15:threadingInfo timeZoneBias="0"/>
      </p:ext>
      <p:ext uri="http://customooxmlschemas.google.com/">
        <go:slidesCustomData xmlns:go="http://customooxmlschemas.google.com/" commentPostId="AAABFBeimsg"/>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01-26T19:32:24.177">
    <p:pos x="6000" y="0"/>
    <p:text>Bahar</p:text>
    <p:extLst>
      <p:ext uri="{C676402C-5697-4E1C-873F-D02D1690AC5C}">
        <p15:threadingInfo timeZoneBias="0"/>
      </p:ext>
      <p:ext uri="http://customooxmlschemas.google.com/">
        <go:slidesCustomData xmlns:go="http://customooxmlschemas.google.com/" commentPostId="AAABFBeimsk"/>
      </p:ext>
    </p:extLst>
  </p:cm>
  <p:cm authorId="0" idx="18" dt="2024-01-28T14:43:21.860">
    <p:pos x="6000" y="100"/>
    <p:text>Bob with computer screen and logo of application, happy
But how to use it now?</p:text>
    <p:extLst>
      <p:ext uri="{C676402C-5697-4E1C-873F-D02D1690AC5C}">
        <p15:threadingInfo timeZoneBias="0"/>
      </p:ext>
      <p:ext uri="http://customooxmlschemas.google.com/">
        <go:slidesCustomData xmlns:go="http://customooxmlschemas.google.com/" commentPostId="AAABFUnTWiE"/>
      </p:ext>
    </p:extLs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01-29T15:51:29.026">
    <p:pos x="6000" y="0"/>
    <p:text>Bahar</p:text>
    <p:extLst>
      <p:ext uri="{C676402C-5697-4E1C-873F-D02D1690AC5C}">
        <p15:threadingInfo timeZoneBias="0"/>
      </p:ext>
      <p:ext uri="http://customooxmlschemas.google.com/">
        <go:slidesCustomData xmlns:go="http://customooxmlschemas.google.com/" commentPostId="AAABFBeimso"/>
      </p:ext>
    </p:extLst>
  </p:cm>
  <p:cm authorId="2" idx="2" dt="2024-01-29T15:51:29.026">
    <p:pos x="6000" y="0"/>
    <p:text>new: Lisa</p:text>
    <p:extLst>
      <p:ext uri="{C676402C-5697-4E1C-873F-D02D1690AC5C}">
        <p15:threadingInfo timeZoneBias="0">
          <p15:parentCm authorId="0" idx="19"/>
        </p15:threadingInfo>
      </p:ext>
      <p:ext uri="http://customooxmlschemas.google.com/">
        <go:slidesCustomData xmlns:go="http://customooxmlschemas.google.com/" commentPostId="AAABEP9NI7A"/>
      </p:ext>
    </p:extLst>
  </p:cm>
  <p:cm authorId="0" idx="20" dt="2024-01-26T14:31:14.927">
    <p:pos x="6000" y="100"/>
    <p:text>where to add workflow, like weekly meetings?</p:text>
    <p:extLst>
      <p:ext uri="{C676402C-5697-4E1C-873F-D02D1690AC5C}">
        <p15:threadingInfo timeZoneBias="0"/>
      </p:ext>
      <p:ext uri="http://customooxmlschemas.google.com/">
        <go:slidesCustomData xmlns:go="http://customooxmlschemas.google.com/" commentPostId="AAABE5c7Izg"/>
      </p:ext>
    </p:extLs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 dt="2024-01-26T19:33:46.534">
    <p:pos x="6000" y="0"/>
    <p:text>Tresa</p:text>
    <p:extLst>
      <p:ext uri="{C676402C-5697-4E1C-873F-D02D1690AC5C}">
        <p15:threadingInfo timeZoneBias="0"/>
      </p:ext>
      <p:ext uri="http://customooxmlschemas.google.com/">
        <go:slidesCustomData xmlns:go="http://customooxmlschemas.google.com/" commentPostId="AAABFBeimss"/>
      </p:ext>
    </p:extLs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 dt="2024-01-26T19:35:22.324">
    <p:pos x="6000" y="0"/>
    <p:text>Nora</p:text>
    <p:extLst>
      <p:ext uri="{C676402C-5697-4E1C-873F-D02D1690AC5C}">
        <p15:threadingInfo timeZoneBias="0"/>
      </p:ext>
      <p:ext uri="http://customooxmlschemas.google.com/">
        <go:slidesCustomData xmlns:go="http://customooxmlschemas.google.com/" commentPostId="AAABFBeims8"/>
      </p:ext>
    </p:extLs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4-02-02T08:53:08.751">
    <p:pos x="6000" y="0"/>
    <p:text>Cross validation not possible -
it was suggested that
Cross validation with the current approach not possible</p:text>
    <p:extLst>
      <p:ext uri="{C676402C-5697-4E1C-873F-D02D1690AC5C}">
        <p15:threadingInfo timeZoneBias="0"/>
      </p:ext>
      <p:ext uri="http://customooxmlschemas.google.com/">
        <go:slidesCustomData xmlns:go="http://customooxmlschemas.google.com/" commentPostId="AAABFcPg1FE"/>
      </p:ext>
    </p:extLst>
  </p:cm>
  <p:cm authorId="3" idx="1" dt="2024-02-01T15:01:45.170">
    <p:pos x="6000" y="0"/>
    <p:text>I have updated it but question is should I explain that it would be possible with other approach or just mention not feasible with grid search</p:text>
    <p:extLst>
      <p:ext uri="{C676402C-5697-4E1C-873F-D02D1690AC5C}">
        <p15:threadingInfo timeZoneBias="0">
          <p15:parentCm authorId="1" idx="3"/>
        </p15:threadingInfo>
      </p:ext>
      <p:ext uri="http://customooxmlschemas.google.com/">
        <go:slidesCustomData xmlns:go="http://customooxmlschemas.google.com/" commentPostId="AAABFcPg1FM"/>
      </p:ext>
    </p:extLst>
  </p:cm>
  <p:cm authorId="0" idx="23" dt="2024-02-02T08:52:13.071">
    <p:pos x="6000" y="0"/>
    <p:text>If I got it right yesterday, we should not tie this problem to grid search. You are right, it is a problem with gridsearch, but only because of the crossvalidation. Grid search in general works but only if a different cv implementation is used. It is feasible with gridsearch.</p:text>
    <p:extLst>
      <p:ext uri="{C676402C-5697-4E1C-873F-D02D1690AC5C}">
        <p15:threadingInfo timeZoneBias="0">
          <p15:parentCm authorId="1" idx="3"/>
        </p15:threadingInfo>
      </p:ext>
      <p:ext uri="http://customooxmlschemas.google.com/">
        <go:slidesCustomData xmlns:go="http://customooxmlschemas.google.com/" commentPostId="AAABFuwdbu8"/>
      </p:ext>
    </p:extLst>
  </p:cm>
  <p:cm authorId="0" idx="24" dt="2024-02-02T08:53:08.751">
    <p:pos x="6000" y="0"/>
    <p:text>We should definitely explain that cross validation is not possible with the out of the box features. It would need a different implementation.</p:text>
    <p:extLst>
      <p:ext uri="{C676402C-5697-4E1C-873F-D02D1690AC5C}">
        <p15:threadingInfo timeZoneBias="0">
          <p15:parentCm authorId="1" idx="3"/>
        </p15:threadingInfo>
      </p:ext>
      <p:ext uri="http://customooxmlschemas.google.com/">
        <go:slidesCustomData xmlns:go="http://customooxmlschemas.google.com/" commentPostId="AAABFuwdbvA"/>
      </p:ext>
    </p:extLst>
  </p:cm>
  <p:cm authorId="0" idx="25" dt="2024-01-26T19:36:06.421">
    <p:pos x="6000" y="100"/>
    <p:text>Sudhanva</p:text>
    <p:extLst>
      <p:ext uri="{C676402C-5697-4E1C-873F-D02D1690AC5C}">
        <p15:threadingInfo timeZoneBias="0"/>
      </p:ext>
      <p:ext uri="http://customooxmlschemas.google.com/">
        <go:slidesCustomData xmlns:go="http://customooxmlschemas.google.com/" commentPostId="AAABFBeimtA"/>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1-26T19:24:32.799">
    <p:pos x="6000" y="0"/>
    <p:text>Tresa</p:text>
    <p:extLst>
      <p:ext uri="{C676402C-5697-4E1C-873F-D02D1690AC5C}">
        <p15:threadingInfo timeZoneBias="0"/>
      </p:ext>
      <p:ext uri="http://customooxmlschemas.google.com/">
        <go:slidesCustomData xmlns:go="http://customooxmlschemas.google.com/" commentPostId="AAABFBdo8a4"/>
      </p:ext>
    </p:extLst>
  </p:cm>
  <p:cm authorId="1" idx="1" dt="2024-01-26T19:23:49.720">
    <p:pos x="6000" y="100"/>
    <p:text>Synopsis on the presentation</p:text>
    <p:extLst>
      <p:ext uri="{C676402C-5697-4E1C-873F-D02D1690AC5C}">
        <p15:threadingInfo timeZoneBias="0"/>
      </p:ext>
      <p:ext uri="http://customooxmlschemas.google.com/">
        <go:slidesCustomData xmlns:go="http://customooxmlschemas.google.com/" commentPostId="AAABFBdo8a0"/>
      </p:ext>
    </p:extLs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6" dt="2024-01-26T19:36:17.578">
    <p:pos x="6000" y="0"/>
    <p:text>Bahar</p:text>
    <p:extLst>
      <p:ext uri="{C676402C-5697-4E1C-873F-D02D1690AC5C}">
        <p15:threadingInfo timeZoneBias="0"/>
      </p:ext>
      <p:ext uri="http://customooxmlschemas.google.com/">
        <go:slidesCustomData xmlns:go="http://customooxmlschemas.google.com/" commentPostId="AAABFBeimtI"/>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1-26T19:26:17.223">
    <p:pos x="6000" y="0"/>
    <p:text>Nora</p:text>
    <p:extLst>
      <p:ext uri="{C676402C-5697-4E1C-873F-D02D1690AC5C}">
        <p15:threadingInfo timeZoneBias="0"/>
      </p:ext>
      <p:ext uri="http://customooxmlschemas.google.com/">
        <go:slidesCustomData xmlns:go="http://customooxmlschemas.google.com/" commentPostId="AAABFBdo8a8"/>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1-26T19:26:37.690">
    <p:pos x="6000" y="0"/>
    <p:text>Bahar</p:text>
    <p:extLst>
      <p:ext uri="{C676402C-5697-4E1C-873F-D02D1690AC5C}">
        <p15:threadingInfo timeZoneBias="0"/>
      </p:ext>
      <p:ext uri="http://customooxmlschemas.google.com/">
        <go:slidesCustomData xmlns:go="http://customooxmlschemas.google.com/" commentPostId="AAABFBdo8bA"/>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1-26T19:26:49.395">
    <p:pos x="6000" y="0"/>
    <p:text>Bahar</p:text>
    <p:extLst>
      <p:ext uri="{C676402C-5697-4E1C-873F-D02D1690AC5C}">
        <p15:threadingInfo timeZoneBias="0"/>
      </p:ext>
      <p:ext uri="http://customooxmlschemas.google.com/">
        <go:slidesCustomData xmlns:go="http://customooxmlschemas.google.com/" commentPostId="AAABFBdo8bE"/>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1-26T19:27:30.061">
    <p:pos x="6000" y="0"/>
    <p:text>Bahar</p:text>
    <p:extLst>
      <p:ext uri="{C676402C-5697-4E1C-873F-D02D1690AC5C}">
        <p15:threadingInfo timeZoneBias="0"/>
      </p:ext>
      <p:ext uri="http://customooxmlschemas.google.com/">
        <go:slidesCustomData xmlns:go="http://customooxmlschemas.google.com/" commentPostId="AAABFBdo8bI"/>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1-26T19:27:52.580">
    <p:pos x="6000" y="0"/>
    <p:text>Lisa</p:text>
    <p:extLst>
      <p:ext uri="{C676402C-5697-4E1C-873F-D02D1690AC5C}">
        <p15:threadingInfo timeZoneBias="0"/>
      </p:ext>
      <p:ext uri="http://customooxmlschemas.google.com/">
        <go:slidesCustomData xmlns:go="http://customooxmlschemas.google.com/" commentPostId="AAABFBdo8bM"/>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1-26T19:28:24.818">
    <p:pos x="6000" y="0"/>
    <p:text>Lisa</p:text>
    <p:extLst>
      <p:ext uri="{C676402C-5697-4E1C-873F-D02D1690AC5C}">
        <p15:threadingInfo timeZoneBias="0"/>
      </p:ext>
      <p:ext uri="http://customooxmlschemas.google.com/">
        <go:slidesCustomData xmlns:go="http://customooxmlschemas.google.com/" commentPostId="AAABFBeimr8"/>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1-29T15:51:09.746">
    <p:pos x="6000" y="0"/>
    <p:text>Lisa</p:text>
    <p:extLst>
      <p:ext uri="{C676402C-5697-4E1C-873F-D02D1690AC5C}">
        <p15:threadingInfo timeZoneBias="0"/>
      </p:ext>
      <p:ext uri="http://customooxmlschemas.google.com/">
        <go:slidesCustomData xmlns:go="http://customooxmlschemas.google.com/" commentPostId="AAABFBeimsA"/>
      </p:ext>
    </p:extLst>
  </p:cm>
  <p:cm authorId="2" idx="1" dt="2024-01-29T15:51:09.746">
    <p:pos x="6000" y="0"/>
    <p:text>new: 
Bahar</p:text>
    <p:extLst>
      <p:ext uri="{C676402C-5697-4E1C-873F-D02D1690AC5C}">
        <p15:threadingInfo timeZoneBias="0">
          <p15:parentCm authorId="0" idx="9"/>
        </p15:threadingInfo>
      </p:ext>
      <p:ext uri="http://customooxmlschemas.google.com/">
        <go:slidesCustomData xmlns:go="http://customooxmlschemas.google.com/" commentPostId="AAABEP9NI64"/>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DE"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grpSp>
        <p:nvGrpSpPr>
          <p:cNvPr id="7" name="Google Shape;7;n"/>
          <p:cNvGrpSpPr/>
          <p:nvPr/>
        </p:nvGrpSpPr>
        <p:grpSpPr>
          <a:xfrm>
            <a:off x="0" y="0"/>
            <a:ext cx="1396524" cy="559248"/>
            <a:chOff x="7454900" y="306388"/>
            <a:chExt cx="1704610" cy="682624"/>
          </a:xfrm>
        </p:grpSpPr>
        <p:sp>
          <p:nvSpPr>
            <p:cNvPr id="8" name="Google Shape;8;n"/>
            <p:cNvSpPr/>
            <p:nvPr/>
          </p:nvSpPr>
          <p:spPr>
            <a:xfrm>
              <a:off x="7454900" y="309563"/>
              <a:ext cx="1689100" cy="677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Calibri"/>
                <a:ea typeface="Calibri"/>
                <a:cs typeface="Calibri"/>
                <a:sym typeface="Calibri"/>
              </a:endParaRPr>
            </a:p>
          </p:txBody>
        </p:sp>
        <p:sp>
          <p:nvSpPr>
            <p:cNvPr id="9" name="Google Shape;9;n"/>
            <p:cNvSpPr/>
            <p:nvPr/>
          </p:nvSpPr>
          <p:spPr>
            <a:xfrm>
              <a:off x="7473585" y="306388"/>
              <a:ext cx="1685925" cy="682624"/>
            </a:xfrm>
            <a:custGeom>
              <a:rect b="b" l="l" r="r" t="t"/>
              <a:pathLst>
                <a:path extrusionOk="0" h="831" w="2079">
                  <a:moveTo>
                    <a:pt x="0" y="0"/>
                  </a:moveTo>
                  <a:lnTo>
                    <a:pt x="0" y="0"/>
                  </a:lnTo>
                  <a:lnTo>
                    <a:pt x="2079" y="0"/>
                  </a:lnTo>
                  <a:lnTo>
                    <a:pt x="2079" y="831"/>
                  </a:lnTo>
                  <a:lnTo>
                    <a:pt x="0" y="831"/>
                  </a:lnTo>
                  <a:lnTo>
                    <a:pt x="0" y="0"/>
                  </a:lnTo>
                  <a:close/>
                </a:path>
              </a:pathLst>
            </a:custGeom>
            <a:solidFill>
              <a:srgbClr val="FEFE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Calibri"/>
                <a:ea typeface="Calibri"/>
                <a:cs typeface="Calibri"/>
                <a:sym typeface="Calibri"/>
              </a:endParaRPr>
            </a:p>
          </p:txBody>
        </p:sp>
        <p:sp>
          <p:nvSpPr>
            <p:cNvPr id="10" name="Google Shape;10;n"/>
            <p:cNvSpPr/>
            <p:nvPr/>
          </p:nvSpPr>
          <p:spPr>
            <a:xfrm>
              <a:off x="7499350" y="325438"/>
              <a:ext cx="525463" cy="576262"/>
            </a:xfrm>
            <a:custGeom>
              <a:rect b="b" l="l" r="r" t="t"/>
              <a:pathLst>
                <a:path extrusionOk="0" h="701" w="647">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Calibri"/>
                <a:ea typeface="Calibri"/>
                <a:cs typeface="Calibri"/>
                <a:sym typeface="Calibri"/>
              </a:endParaRPr>
            </a:p>
          </p:txBody>
        </p:sp>
        <p:sp>
          <p:nvSpPr>
            <p:cNvPr id="11" name="Google Shape;11;n"/>
            <p:cNvSpPr/>
            <p:nvPr/>
          </p:nvSpPr>
          <p:spPr>
            <a:xfrm>
              <a:off x="7499350" y="325438"/>
              <a:ext cx="525463" cy="576262"/>
            </a:xfrm>
            <a:custGeom>
              <a:rect b="b" l="l" r="r" t="t"/>
              <a:pathLst>
                <a:path extrusionOk="0" h="701" w="647">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Calibri"/>
                <a:ea typeface="Calibri"/>
                <a:cs typeface="Calibri"/>
                <a:sym typeface="Calibri"/>
              </a:endParaRPr>
            </a:p>
          </p:txBody>
        </p:sp>
        <p:sp>
          <p:nvSpPr>
            <p:cNvPr id="12" name="Google Shape;12;n"/>
            <p:cNvSpPr/>
            <p:nvPr/>
          </p:nvSpPr>
          <p:spPr>
            <a:xfrm>
              <a:off x="7688263" y="465138"/>
              <a:ext cx="273050" cy="304800"/>
            </a:xfrm>
            <a:custGeom>
              <a:rect b="b" l="l" r="r" t="t"/>
              <a:pathLst>
                <a:path extrusionOk="0" h="370" w="337">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Calibri"/>
                <a:ea typeface="Calibri"/>
                <a:cs typeface="Calibri"/>
                <a:sym typeface="Calibri"/>
              </a:endParaRPr>
            </a:p>
          </p:txBody>
        </p:sp>
        <p:sp>
          <p:nvSpPr>
            <p:cNvPr id="13" name="Google Shape;13;n"/>
            <p:cNvSpPr/>
            <p:nvPr/>
          </p:nvSpPr>
          <p:spPr>
            <a:xfrm>
              <a:off x="7613650" y="406400"/>
              <a:ext cx="296863" cy="406400"/>
            </a:xfrm>
            <a:custGeom>
              <a:rect b="b" l="l" r="r" t="t"/>
              <a:pathLst>
                <a:path extrusionOk="0" h="496" w="36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Calibri"/>
                <a:ea typeface="Calibri"/>
                <a:cs typeface="Calibri"/>
                <a:sym typeface="Calibri"/>
              </a:endParaRPr>
            </a:p>
          </p:txBody>
        </p:sp>
        <p:sp>
          <p:nvSpPr>
            <p:cNvPr id="14" name="Google Shape;14;n"/>
            <p:cNvSpPr/>
            <p:nvPr/>
          </p:nvSpPr>
          <p:spPr>
            <a:xfrm>
              <a:off x="7700963" y="400050"/>
              <a:ext cx="238125" cy="323850"/>
            </a:xfrm>
            <a:custGeom>
              <a:rect b="b" l="l" r="r" t="t"/>
              <a:pathLst>
                <a:path extrusionOk="0" h="393" w="292">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Calibri"/>
                <a:ea typeface="Calibri"/>
                <a:cs typeface="Calibri"/>
                <a:sym typeface="Calibri"/>
              </a:endParaRPr>
            </a:p>
          </p:txBody>
        </p:sp>
        <p:sp>
          <p:nvSpPr>
            <p:cNvPr id="15" name="Google Shape;15;n"/>
            <p:cNvSpPr/>
            <p:nvPr/>
          </p:nvSpPr>
          <p:spPr>
            <a:xfrm>
              <a:off x="7686675" y="476250"/>
              <a:ext cx="280988" cy="304800"/>
            </a:xfrm>
            <a:custGeom>
              <a:rect b="b" l="l" r="r" t="t"/>
              <a:pathLst>
                <a:path extrusionOk="0" h="372" w="346">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Calibri"/>
                <a:ea typeface="Calibri"/>
                <a:cs typeface="Calibri"/>
                <a:sym typeface="Calibri"/>
              </a:endParaRPr>
            </a:p>
          </p:txBody>
        </p:sp>
        <p:sp>
          <p:nvSpPr>
            <p:cNvPr id="16" name="Google Shape;16;n"/>
            <p:cNvSpPr/>
            <p:nvPr/>
          </p:nvSpPr>
          <p:spPr>
            <a:xfrm>
              <a:off x="7694613" y="509588"/>
              <a:ext cx="328613" cy="385762"/>
            </a:xfrm>
            <a:custGeom>
              <a:rect b="b" l="l" r="r" t="t"/>
              <a:pathLst>
                <a:path extrusionOk="0" h="470" w="404">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Calibri"/>
                <a:ea typeface="Calibri"/>
                <a:cs typeface="Calibri"/>
                <a:sym typeface="Calibri"/>
              </a:endParaRPr>
            </a:p>
          </p:txBody>
        </p:sp>
        <p:sp>
          <p:nvSpPr>
            <p:cNvPr id="17" name="Google Shape;17;n"/>
            <p:cNvSpPr/>
            <p:nvPr/>
          </p:nvSpPr>
          <p:spPr>
            <a:xfrm>
              <a:off x="7816850" y="631825"/>
              <a:ext cx="188913" cy="146050"/>
            </a:xfrm>
            <a:custGeom>
              <a:rect b="b" l="l" r="r" t="t"/>
              <a:pathLst>
                <a:path extrusionOk="0" h="178" w="232">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Calibri"/>
                <a:ea typeface="Calibri"/>
                <a:cs typeface="Calibri"/>
                <a:sym typeface="Calibri"/>
              </a:endParaRPr>
            </a:p>
          </p:txBody>
        </p:sp>
        <p:sp>
          <p:nvSpPr>
            <p:cNvPr id="18" name="Google Shape;18;n"/>
            <p:cNvSpPr/>
            <p:nvPr/>
          </p:nvSpPr>
          <p:spPr>
            <a:xfrm>
              <a:off x="8123238" y="455613"/>
              <a:ext cx="800100" cy="385762"/>
            </a:xfrm>
            <a:custGeom>
              <a:rect b="b" l="l" r="r" t="t"/>
              <a:pathLst>
                <a:path extrusionOk="0" h="469" w="986">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Calibri"/>
                <a:ea typeface="Calibri"/>
                <a:cs typeface="Calibri"/>
                <a:sym typeface="Calibri"/>
              </a:endParaRPr>
            </a:p>
          </p:txBody>
        </p:sp>
      </p:grpSp>
      <p:sp>
        <p:nvSpPr>
          <p:cNvPr id="19" name="Google Shape;19;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3cffd89bb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b3cffd89bb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06" name="Google Shape;106;g2b3cffd89bb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Tresa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b31b02b9e6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b31b02b9e6_2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237" name="Google Shape;237;g2b31b02b9e6_2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Bob feels a bit overrun by his boss, but he understands her frustration. After all, it’s their job to improve the traffic situation in Darmstadt.</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Bob thinks about these </a:t>
            </a:r>
            <a:r>
              <a:rPr lang="de-DE"/>
              <a:t>2 very different request - how to handle them without spending weeks on analyzing and controlling the traffic? (in the field?)</a:t>
            </a:r>
            <a:endParaRPr/>
          </a:p>
          <a:p>
            <a:pPr indent="0" lvl="0" marL="0" rtl="0" algn="l">
              <a:spcBef>
                <a:spcPts val="0"/>
              </a:spcBef>
              <a:spcAft>
                <a:spcPts val="0"/>
              </a:spcAft>
              <a:buNone/>
            </a:pPr>
            <a:r>
              <a:rPr lang="de-DE"/>
              <a:t>How can he find an optimal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Well, worry no longer, because this is where we step in: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f33195001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af33195001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254" name="Google Shape;254;g2af33195001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Font typeface="Arial"/>
              <a:buChar char="-"/>
            </a:pPr>
            <a:r>
              <a:rPr lang="de-DE" sz="2000">
                <a:latin typeface="Arial"/>
                <a:ea typeface="Arial"/>
                <a:cs typeface="Arial"/>
                <a:sym typeface="Arial"/>
              </a:rPr>
              <a:t>What the TADA application does:</a:t>
            </a:r>
            <a:endParaRPr sz="2000">
              <a:latin typeface="Arial"/>
              <a:ea typeface="Arial"/>
              <a:cs typeface="Arial"/>
              <a:sym typeface="Arial"/>
            </a:endParaRPr>
          </a:p>
          <a:p>
            <a:pPr indent="0" lvl="0" marL="0" rtl="0" algn="l">
              <a:spcBef>
                <a:spcPts val="1000"/>
              </a:spcBef>
              <a:spcAft>
                <a:spcPts val="0"/>
              </a:spcAft>
              <a:buNone/>
            </a:pPr>
            <a:r>
              <a:rPr lang="de-DE" sz="2000">
                <a:latin typeface="Arial"/>
                <a:ea typeface="Arial"/>
                <a:cs typeface="Arial"/>
                <a:sym typeface="Arial"/>
              </a:rPr>
              <a:t>Uses its own sensor data derived from the data platform of Darmstadt </a:t>
            </a:r>
            <a:endParaRPr sz="2000">
              <a:latin typeface="Arial"/>
              <a:ea typeface="Arial"/>
              <a:cs typeface="Arial"/>
              <a:sym typeface="Arial"/>
            </a:endParaRPr>
          </a:p>
          <a:p>
            <a:pPr indent="0" lvl="0" marL="0" rtl="0" algn="l">
              <a:spcBef>
                <a:spcPts val="1000"/>
              </a:spcBef>
              <a:spcAft>
                <a:spcPts val="0"/>
              </a:spcAft>
              <a:buNone/>
            </a:pPr>
            <a:r>
              <a:rPr lang="de-DE" sz="2000">
                <a:latin typeface="Arial"/>
                <a:ea typeface="Arial"/>
                <a:cs typeface="Arial"/>
                <a:sym typeface="Arial"/>
              </a:rPr>
              <a:t>implements machine learning algorithms </a:t>
            </a:r>
            <a:endParaRPr sz="2000">
              <a:latin typeface="Arial"/>
              <a:ea typeface="Arial"/>
              <a:cs typeface="Arial"/>
              <a:sym typeface="Arial"/>
            </a:endParaRPr>
          </a:p>
          <a:p>
            <a:pPr indent="0" lvl="0" marL="0" rtl="0" algn="l">
              <a:spcBef>
                <a:spcPts val="1000"/>
              </a:spcBef>
              <a:spcAft>
                <a:spcPts val="0"/>
              </a:spcAft>
              <a:buNone/>
            </a:pPr>
            <a:r>
              <a:rPr lang="de-DE" sz="2000">
                <a:latin typeface="Arial"/>
                <a:ea typeface="Arial"/>
                <a:cs typeface="Arial"/>
                <a:sym typeface="Arial"/>
              </a:rPr>
              <a:t>makes precise predictions for traffic data </a:t>
            </a:r>
            <a:endParaRPr sz="2000">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a:p>
            <a:pPr indent="-355600" lvl="0" marL="457200" rtl="0" algn="l">
              <a:spcBef>
                <a:spcPts val="1000"/>
              </a:spcBef>
              <a:spcAft>
                <a:spcPts val="0"/>
              </a:spcAft>
              <a:buSzPts val="2000"/>
              <a:buFont typeface="Arial"/>
              <a:buChar char="-"/>
            </a:pPr>
            <a:r>
              <a:rPr lang="de-DE" sz="2000">
                <a:latin typeface="Arial"/>
                <a:ea typeface="Arial"/>
                <a:cs typeface="Arial"/>
                <a:sym typeface="Arial"/>
              </a:rPr>
              <a:t>this application allows the users to:</a:t>
            </a:r>
            <a:endParaRPr sz="2000">
              <a:latin typeface="Arial"/>
              <a:ea typeface="Arial"/>
              <a:cs typeface="Arial"/>
              <a:sym typeface="Arial"/>
            </a:endParaRPr>
          </a:p>
          <a:p>
            <a:pPr indent="0" lvl="0" marL="0" rtl="0" algn="l">
              <a:spcBef>
                <a:spcPts val="1000"/>
              </a:spcBef>
              <a:spcAft>
                <a:spcPts val="0"/>
              </a:spcAft>
              <a:buNone/>
            </a:pPr>
            <a:r>
              <a:rPr lang="de-DE" sz="2000">
                <a:latin typeface="Arial"/>
                <a:ea typeface="Arial"/>
                <a:cs typeface="Arial"/>
                <a:sym typeface="Arial"/>
              </a:rPr>
              <a:t>identify the most important junctions in time before congestion on the road</a:t>
            </a:r>
            <a:endParaRPr sz="2000">
              <a:latin typeface="Arial"/>
              <a:ea typeface="Arial"/>
              <a:cs typeface="Arial"/>
              <a:sym typeface="Arial"/>
            </a:endParaRPr>
          </a:p>
          <a:p>
            <a:pPr indent="0" lvl="0" marL="0" rtl="0" algn="l">
              <a:spcBef>
                <a:spcPts val="1000"/>
              </a:spcBef>
              <a:spcAft>
                <a:spcPts val="0"/>
              </a:spcAft>
              <a:buNone/>
            </a:pPr>
            <a:r>
              <a:rPr lang="de-DE" sz="2000">
                <a:latin typeface="Arial"/>
                <a:ea typeface="Arial"/>
                <a:cs typeface="Arial"/>
                <a:sym typeface="Arial"/>
              </a:rPr>
              <a:t>potentially change traffic light signals thus creating a more balanced traffic on the road </a:t>
            </a:r>
            <a:endParaRPr sz="2000">
              <a:latin typeface="Arial"/>
              <a:ea typeface="Arial"/>
              <a:cs typeface="Arial"/>
              <a:sym typeface="Arial"/>
            </a:endParaRPr>
          </a:p>
          <a:p>
            <a:pPr indent="0" lvl="0" marL="0" rtl="0" algn="l">
              <a:spcBef>
                <a:spcPts val="1000"/>
              </a:spcBef>
              <a:spcAft>
                <a:spcPts val="0"/>
              </a:spcAft>
              <a:buNone/>
            </a:pPr>
            <a:r>
              <a:rPr lang="de-DE" sz="2000">
                <a:latin typeface="Arial"/>
                <a:ea typeface="Arial"/>
                <a:cs typeface="Arial"/>
                <a:sym typeface="Arial"/>
              </a:rPr>
              <a:t>perform long-term analysis of traffic data for better results </a:t>
            </a:r>
            <a:endParaRPr sz="2000">
              <a:latin typeface="Arial"/>
              <a:ea typeface="Arial"/>
              <a:cs typeface="Arial"/>
              <a:sym typeface="Arial"/>
            </a:endParaRPr>
          </a:p>
          <a:p>
            <a:pPr indent="0" lvl="0" marL="0" rtl="0" algn="l">
              <a:spcBef>
                <a:spcPts val="1000"/>
              </a:spcBef>
              <a:spcAft>
                <a:spcPts val="0"/>
              </a:spcAft>
              <a:buNone/>
            </a:pPr>
            <a:r>
              <a:rPr lang="de-DE" sz="2000">
                <a:latin typeface="Arial"/>
                <a:ea typeface="Arial"/>
                <a:cs typeface="Arial"/>
                <a:sym typeface="Arial"/>
              </a:rPr>
              <a:t>plan their routes at precise times that they choose </a:t>
            </a:r>
            <a:endParaRPr sz="2000">
              <a:latin typeface="Arial"/>
              <a:ea typeface="Arial"/>
              <a:cs typeface="Arial"/>
              <a:sym typeface="Arial"/>
            </a:endParaRPr>
          </a:p>
          <a:p>
            <a:pPr indent="0" lvl="0" marL="0" rtl="0" algn="l">
              <a:spcBef>
                <a:spcPts val="1000"/>
              </a:spcBef>
              <a:spcAft>
                <a:spcPts val="0"/>
              </a:spcAft>
              <a:buNone/>
            </a:pPr>
            <a:r>
              <a:rPr lang="de-DE" sz="2000">
                <a:latin typeface="Arial"/>
                <a:ea typeface="Arial"/>
                <a:cs typeface="Arial"/>
                <a:sym typeface="Arial"/>
              </a:rPr>
              <a:t> </a:t>
            </a:r>
            <a:endParaRPr sz="2000">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f33195001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f33195001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273" name="Google Shape;273;g2af33195001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de-DE" sz="1100">
                <a:latin typeface="Arial"/>
                <a:ea typeface="Arial"/>
                <a:cs typeface="Arial"/>
                <a:sym typeface="Arial"/>
              </a:rPr>
              <a:t>Basically interesting for everyone who uses traffic and everyone who works with it</a:t>
            </a:r>
            <a:endParaRPr sz="11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de-DE" sz="1100">
                <a:latin typeface="Arial"/>
                <a:ea typeface="Arial"/>
                <a:cs typeface="Arial"/>
                <a:sym typeface="Arial"/>
              </a:rPr>
              <a:t>control center agent monitoring and controlling traffic</a:t>
            </a:r>
            <a:endParaRPr sz="11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de-DE" sz="1100">
                <a:latin typeface="Arial"/>
                <a:ea typeface="Arial"/>
                <a:cs typeface="Arial"/>
                <a:sym typeface="Arial"/>
              </a:rPr>
              <a:t>recognize and plan critical situations</a:t>
            </a:r>
            <a:endParaRPr sz="11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de-DE" sz="1100">
                <a:latin typeface="Arial"/>
                <a:ea typeface="Arial"/>
                <a:cs typeface="Arial"/>
                <a:sym typeface="Arial"/>
              </a:rPr>
              <a:t>road users and residents</a:t>
            </a:r>
            <a:endParaRPr sz="11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de-DE" sz="1100">
                <a:latin typeface="Arial"/>
                <a:ea typeface="Arial"/>
                <a:cs typeface="Arial"/>
                <a:sym typeface="Arial"/>
              </a:rPr>
              <a:t>city planners, road planning department from the Mobility and Civil Engineering Office (traffic planning and management), construction workers on the road </a:t>
            </a:r>
            <a:endParaRPr sz="11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de-DE" sz="1100">
                <a:latin typeface="Arial"/>
                <a:ea typeface="Arial"/>
                <a:cs typeface="Arial"/>
                <a:sym typeface="Arial"/>
              </a:rPr>
              <a:t>students from Traffic and Transport Master program</a:t>
            </a:r>
            <a:endParaRPr sz="11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de-DE" sz="1100">
                <a:latin typeface="Arial"/>
                <a:ea typeface="Arial"/>
                <a:cs typeface="Arial"/>
                <a:sym typeface="Arial"/>
              </a:rPr>
              <a:t>in general, all civilians using the city transportation network to travel from one point to another </a:t>
            </a:r>
            <a:endParaRPr sz="11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f3319500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f3319500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296" name="Google Shape;296;g2af3319500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Arial"/>
                <a:ea typeface="Arial"/>
                <a:cs typeface="Arial"/>
                <a:sym typeface="Arial"/>
              </a:rPr>
              <a:t>We </a:t>
            </a:r>
            <a:r>
              <a:rPr lang="de-DE">
                <a:latin typeface="Arial"/>
                <a:ea typeface="Arial"/>
                <a:cs typeface="Arial"/>
                <a:sym typeface="Arial"/>
              </a:rPr>
              <a:t>need a tool that uses own sensor data so as to create accurate predictions to model future traffic and improve the traffic situation in Darmstadt.</a:t>
            </a:r>
            <a:endParaRPr>
              <a:latin typeface="Arial"/>
              <a:ea typeface="Arial"/>
              <a:cs typeface="Arial"/>
              <a:sym typeface="Arial"/>
            </a:endParaRPr>
          </a:p>
          <a:p>
            <a:pPr indent="0" lvl="0" marL="0" rtl="0" algn="l">
              <a:spcBef>
                <a:spcPts val="1000"/>
              </a:spcBef>
              <a:spcAft>
                <a:spcPts val="0"/>
              </a:spcAft>
              <a:buNone/>
            </a:pPr>
            <a:r>
              <a:t/>
            </a:r>
            <a:endParaRPr>
              <a:latin typeface="Arial"/>
              <a:ea typeface="Arial"/>
              <a:cs typeface="Arial"/>
              <a:sym typeface="Arial"/>
            </a:endParaRPr>
          </a:p>
          <a:p>
            <a:pPr indent="0" lvl="0" marL="0" rtl="0" algn="l">
              <a:spcBef>
                <a:spcPts val="1000"/>
              </a:spcBef>
              <a:spcAft>
                <a:spcPts val="0"/>
              </a:spcAft>
              <a:buNone/>
            </a:pPr>
            <a:r>
              <a:rPr lang="de-DE">
                <a:latin typeface="Arial"/>
                <a:ea typeface="Arial"/>
                <a:cs typeface="Arial"/>
                <a:sym typeface="Arial"/>
              </a:rPr>
              <a:t>internal user data = sensor data from the Darmstadt traffic platform </a:t>
            </a:r>
            <a:endParaRPr>
              <a:latin typeface="Arial"/>
              <a:ea typeface="Arial"/>
              <a:cs typeface="Arial"/>
              <a:sym typeface="Arial"/>
            </a:endParaRPr>
          </a:p>
          <a:p>
            <a:pPr indent="0" lvl="0" marL="0" rtl="0" algn="l">
              <a:spcBef>
                <a:spcPts val="1000"/>
              </a:spcBef>
              <a:spcAft>
                <a:spcPts val="0"/>
              </a:spcAft>
              <a:buNone/>
            </a:pPr>
            <a:r>
              <a:t/>
            </a:r>
            <a:endParaRPr>
              <a:latin typeface="Arial"/>
              <a:ea typeface="Arial"/>
              <a:cs typeface="Arial"/>
              <a:sym typeface="Arial"/>
            </a:endParaRPr>
          </a:p>
          <a:p>
            <a:pPr indent="0" lvl="0" marL="0" rtl="0" algn="l">
              <a:spcBef>
                <a:spcPts val="1000"/>
              </a:spcBef>
              <a:spcAft>
                <a:spcPts val="0"/>
              </a:spcAft>
              <a:buNone/>
            </a:pPr>
            <a:r>
              <a:rPr lang="de-DE">
                <a:latin typeface="Arial"/>
                <a:ea typeface="Arial"/>
                <a:cs typeface="Arial"/>
                <a:sym typeface="Arial"/>
              </a:rPr>
              <a:t>Google Maps and Waze don’t use road sensor data and their prediction is not exact, especially as we look further into the long-term future.</a:t>
            </a:r>
            <a:endParaRPr>
              <a:latin typeface="Arial"/>
              <a:ea typeface="Arial"/>
              <a:cs typeface="Arial"/>
              <a:sym typeface="Arial"/>
            </a:endParaRPr>
          </a:p>
          <a:p>
            <a:pPr indent="0" lvl="0" marL="0" rtl="0" algn="l">
              <a:spcBef>
                <a:spcPts val="1000"/>
              </a:spcBef>
              <a:spcAft>
                <a:spcPts val="0"/>
              </a:spcAft>
              <a:buNone/>
            </a:pPr>
            <a:r>
              <a:rPr lang="de-DE">
                <a:latin typeface="Arial"/>
                <a:ea typeface="Arial"/>
                <a:cs typeface="Arial"/>
                <a:sym typeface="Arial"/>
              </a:rPr>
              <a:t>however, comparing Google maps and our application in more detail is out of the scope of this project. </a:t>
            </a:r>
            <a:endParaRPr>
              <a:latin typeface="Arial"/>
              <a:ea typeface="Arial"/>
              <a:cs typeface="Arial"/>
              <a:sym typeface="Arial"/>
            </a:endParaRPr>
          </a:p>
          <a:p>
            <a:pPr indent="0" lvl="0" marL="0" rtl="0" algn="l">
              <a:spcBef>
                <a:spcPts val="1000"/>
              </a:spcBef>
              <a:spcAft>
                <a:spcPts val="0"/>
              </a:spcAft>
              <a:buNone/>
            </a:pPr>
            <a:r>
              <a:rPr lang="de-DE">
                <a:latin typeface="Arial"/>
                <a:ea typeface="Arial"/>
                <a:cs typeface="Arial"/>
                <a:sym typeface="Arial"/>
              </a:rPr>
              <a:t>-&gt; Our application is a combination of all these 3 applications because it uses directly the traffic data specifically for Darmstadt and we are able to select on which date and time in particular we would like to predict the traffic in the city   </a:t>
            </a:r>
            <a:endParaRPr>
              <a:latin typeface="Arial"/>
              <a:ea typeface="Arial"/>
              <a:cs typeface="Arial"/>
              <a:sym typeface="Arial"/>
            </a:endParaRPr>
          </a:p>
          <a:p>
            <a:pPr indent="0" lvl="0" marL="0" rtl="0" algn="l">
              <a:spcBef>
                <a:spcPts val="1000"/>
              </a:spcBef>
              <a:spcAft>
                <a:spcPts val="0"/>
              </a:spcAft>
              <a:buNone/>
            </a:pPr>
            <a:r>
              <a:t/>
            </a:r>
            <a:endParaRPr>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sz="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1567934a5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1567934a5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314" name="Google Shape;314;g2b1567934a5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de-DE" sz="2000">
                <a:latin typeface="Arial"/>
                <a:ea typeface="Arial"/>
                <a:cs typeface="Arial"/>
                <a:sym typeface="Arial"/>
              </a:rPr>
              <a:t>Lisa</a:t>
            </a:r>
            <a:endParaRPr sz="2000">
              <a:latin typeface="Arial"/>
              <a:ea typeface="Arial"/>
              <a:cs typeface="Arial"/>
              <a:sym typeface="Arial"/>
            </a:endParaRPr>
          </a:p>
          <a:p>
            <a:pPr indent="-342900" lvl="0" marL="457200" rtl="0" algn="l">
              <a:spcBef>
                <a:spcPts val="1000"/>
              </a:spcBef>
              <a:spcAft>
                <a:spcPts val="0"/>
              </a:spcAft>
              <a:buClr>
                <a:schemeClr val="dk1"/>
              </a:buClr>
              <a:buSzPts val="1800"/>
              <a:buFont typeface="Noto Sans Symbols"/>
              <a:buChar char="-"/>
            </a:pPr>
            <a:r>
              <a:rPr lang="de-DE" sz="2000">
                <a:latin typeface="Arial"/>
                <a:ea typeface="Arial"/>
                <a:cs typeface="Arial"/>
                <a:sym typeface="Arial"/>
              </a:rPr>
              <a:t>Who would buy the app? </a:t>
            </a:r>
            <a:endParaRPr sz="2000">
              <a:latin typeface="Arial"/>
              <a:ea typeface="Arial"/>
              <a:cs typeface="Arial"/>
              <a:sym typeface="Arial"/>
            </a:endParaRPr>
          </a:p>
          <a:p>
            <a:pPr indent="-342900" lvl="0" marL="457200" rtl="0" algn="l">
              <a:spcBef>
                <a:spcPts val="0"/>
              </a:spcBef>
              <a:spcAft>
                <a:spcPts val="0"/>
              </a:spcAft>
              <a:buClr>
                <a:schemeClr val="dk1"/>
              </a:buClr>
              <a:buSzPts val="1800"/>
              <a:buFont typeface="Noto Sans Symbols"/>
              <a:buChar char="-"/>
            </a:pPr>
            <a:r>
              <a:t/>
            </a:r>
            <a:endParaRPr sz="2000">
              <a:latin typeface="Arial"/>
              <a:ea typeface="Arial"/>
              <a:cs typeface="Arial"/>
              <a:sym typeface="Arial"/>
            </a:endParaRPr>
          </a:p>
          <a:p>
            <a:pPr indent="-342900" lvl="0" marL="457200" rtl="0" algn="l">
              <a:spcBef>
                <a:spcPts val="0"/>
              </a:spcBef>
              <a:spcAft>
                <a:spcPts val="0"/>
              </a:spcAft>
              <a:buClr>
                <a:schemeClr val="dk1"/>
              </a:buClr>
              <a:buSzPts val="1800"/>
              <a:buFont typeface="Noto Sans Symbols"/>
              <a:buChar char="-"/>
            </a:pPr>
            <a:r>
              <a:rPr lang="de-DE" sz="2000">
                <a:latin typeface="Arial"/>
                <a:ea typeface="Arial"/>
                <a:cs typeface="Arial"/>
                <a:sym typeface="Arial"/>
              </a:rPr>
              <a:t>Data is publicly available, Bob could read it out himself</a:t>
            </a:r>
            <a:endParaRPr sz="2000">
              <a:latin typeface="Arial"/>
              <a:ea typeface="Arial"/>
              <a:cs typeface="Arial"/>
              <a:sym typeface="Arial"/>
            </a:endParaRPr>
          </a:p>
          <a:p>
            <a:pPr indent="-342900" lvl="0" marL="457200" rtl="0" algn="l">
              <a:spcBef>
                <a:spcPts val="0"/>
              </a:spcBef>
              <a:spcAft>
                <a:spcPts val="0"/>
              </a:spcAft>
              <a:buClr>
                <a:schemeClr val="dk1"/>
              </a:buClr>
              <a:buSzPts val="1800"/>
              <a:buFont typeface="Noto Sans Symbols"/>
              <a:buChar char="-"/>
            </a:pPr>
            <a:r>
              <a:t/>
            </a:r>
            <a:endParaRPr sz="2000">
              <a:latin typeface="Arial"/>
              <a:ea typeface="Arial"/>
              <a:cs typeface="Arial"/>
              <a:sym typeface="Arial"/>
            </a:endParaRPr>
          </a:p>
          <a:p>
            <a:pPr indent="-342900" lvl="0" marL="457200" rtl="0" algn="l">
              <a:spcBef>
                <a:spcPts val="0"/>
              </a:spcBef>
              <a:spcAft>
                <a:spcPts val="0"/>
              </a:spcAft>
              <a:buClr>
                <a:schemeClr val="dk1"/>
              </a:buClr>
              <a:buSzPts val="1800"/>
              <a:buFont typeface="Noto Sans Symbols"/>
              <a:buChar char="-"/>
            </a:pPr>
            <a:r>
              <a:rPr lang="de-DE" sz="2000">
                <a:latin typeface="Arial"/>
                <a:ea typeface="Arial"/>
                <a:cs typeface="Arial"/>
                <a:sym typeface="Arial"/>
              </a:rPr>
              <a:t>need an app -&gt; Frontend</a:t>
            </a:r>
            <a:endParaRPr sz="2000">
              <a:latin typeface="Arial"/>
              <a:ea typeface="Arial"/>
              <a:cs typeface="Arial"/>
              <a:sym typeface="Arial"/>
            </a:endParaRPr>
          </a:p>
          <a:p>
            <a:pPr indent="-342900" lvl="0" marL="457200" rtl="0" algn="l">
              <a:spcBef>
                <a:spcPts val="0"/>
              </a:spcBef>
              <a:spcAft>
                <a:spcPts val="0"/>
              </a:spcAft>
              <a:buClr>
                <a:schemeClr val="dk1"/>
              </a:buClr>
              <a:buSzPts val="1800"/>
              <a:buFont typeface="Noto Sans Symbols"/>
              <a:buChar char="-"/>
            </a:pPr>
            <a:r>
              <a:rPr lang="de-DE" sz="2000">
                <a:latin typeface="Arial"/>
                <a:ea typeface="Arial"/>
                <a:cs typeface="Arial"/>
                <a:sym typeface="Arial"/>
              </a:rPr>
              <a:t>picture of Bob trying to code himself and failing -&gt; solution: our application (Tada!)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f33195001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f33195001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331" name="Google Shape;331;g2af33195001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f33195001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f33195001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346" name="Google Shape;346;g2af33195001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rPr lang="de-DE"/>
              <a:t>Bahar</a:t>
            </a:r>
            <a:endParaRPr/>
          </a:p>
          <a:p>
            <a:pPr indent="-317500" lvl="0" marL="457200" rtl="0" algn="l">
              <a:spcBef>
                <a:spcPts val="0"/>
              </a:spcBef>
              <a:spcAft>
                <a:spcPts val="0"/>
              </a:spcAft>
              <a:buSzPts val="1400"/>
              <a:buChar char="-"/>
            </a:pPr>
            <a:r>
              <a:rPr lang="de-DE"/>
              <a:t>here are our junctions with their corresponding sensors: </a:t>
            </a:r>
            <a:r>
              <a:rPr lang="de-DE"/>
              <a:t>some junctions underground, some not </a:t>
            </a:r>
            <a:endParaRPr/>
          </a:p>
          <a:p>
            <a:pPr indent="-317500" lvl="0" marL="457200" rtl="0" algn="l">
              <a:spcBef>
                <a:spcPts val="0"/>
              </a:spcBef>
              <a:spcAft>
                <a:spcPts val="0"/>
              </a:spcAft>
              <a:buSzPts val="1400"/>
              <a:buChar char="-"/>
            </a:pPr>
            <a:r>
              <a:rPr lang="de-DE"/>
              <a:t>each junctions has very </a:t>
            </a:r>
            <a:r>
              <a:rPr lang="de-DE"/>
              <a:t>different</a:t>
            </a:r>
            <a:r>
              <a:rPr lang="de-DE"/>
              <a:t> amount of sensor data</a:t>
            </a:r>
            <a:endParaRPr/>
          </a:p>
          <a:p>
            <a:pPr indent="-317500" lvl="0" marL="457200" rtl="0" algn="l">
              <a:spcBef>
                <a:spcPts val="0"/>
              </a:spcBef>
              <a:spcAft>
                <a:spcPts val="0"/>
              </a:spcAft>
              <a:buSzPts val="1400"/>
              <a:buChar char="-"/>
            </a:pPr>
            <a:r>
              <a:rPr lang="de-DE"/>
              <a:t>-&gt; A6 has many sensors, A29 only 2. Our priority was to find </a:t>
            </a:r>
            <a:r>
              <a:rPr lang="de-DE"/>
              <a:t>the</a:t>
            </a:r>
            <a:r>
              <a:rPr lang="de-DE"/>
              <a:t> target variable, so we chose one critical sensor for each junction.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de-DE"/>
              <a:t>On top, data of A29 not reliable, 100% of the data values was zeros. (problem with this junction is later discussed in the demo) There was a construction site. </a:t>
            </a:r>
            <a:endParaRPr/>
          </a:p>
          <a:p>
            <a:pPr indent="-317500" lvl="0" marL="457200" rtl="0" algn="l">
              <a:spcBef>
                <a:spcPts val="0"/>
              </a:spcBef>
              <a:spcAft>
                <a:spcPts val="0"/>
              </a:spcAft>
              <a:buSzPts val="1400"/>
              <a:buChar char="-"/>
            </a:pPr>
            <a:r>
              <a:t/>
            </a:r>
            <a:endParaRPr/>
          </a:p>
          <a:p>
            <a:pPr indent="0" lvl="0" marL="457200" rtl="0" algn="l">
              <a:spcBef>
                <a:spcPts val="0"/>
              </a:spcBef>
              <a:spcAft>
                <a:spcPts val="0"/>
              </a:spcAft>
              <a:buNone/>
            </a:pPr>
            <a:r>
              <a:rPr lang="de-DE"/>
              <a:t>decide how we came up with the sensor for each junction: Luisenplatz is one of the most important locations in Darmstadt so we chose 5 junctions  around it </a:t>
            </a:r>
            <a:endParaRPr/>
          </a:p>
          <a:p>
            <a:pPr indent="-317500" lvl="0" marL="457200" rtl="0" algn="l">
              <a:spcBef>
                <a:spcPts val="0"/>
              </a:spcBef>
              <a:spcAft>
                <a:spcPts val="0"/>
              </a:spcAft>
              <a:buSzPts val="1400"/>
              <a:buChar char="-"/>
            </a:pPr>
            <a:r>
              <a:rPr lang="de-DE"/>
              <a:t>Talk about need to hard-code position of sensors: we handpicked all the sensors we needed from the map and did some pre-processing (We removed all null columns and split the datetime into the elements that we required to train the model(for example, the year, month, time of day etc)) to figure out the target variable. So to identify the target variable and detailed analysis, we made the following plots: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1567934a5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1567934a5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355" name="Google Shape;355;g2b1567934a5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de-DE" sz="2000">
                <a:latin typeface="Arial"/>
                <a:ea typeface="Arial"/>
                <a:cs typeface="Arial"/>
                <a:sym typeface="Arial"/>
              </a:rPr>
              <a:t>Sudhanva</a:t>
            </a:r>
            <a:endParaRPr sz="2000">
              <a:latin typeface="Arial"/>
              <a:ea typeface="Arial"/>
              <a:cs typeface="Arial"/>
              <a:sym typeface="Arial"/>
            </a:endParaRPr>
          </a:p>
          <a:p>
            <a:pPr indent="-342900" lvl="0" marL="457200" rtl="0" algn="l">
              <a:spcBef>
                <a:spcPts val="1000"/>
              </a:spcBef>
              <a:spcAft>
                <a:spcPts val="0"/>
              </a:spcAft>
              <a:buClr>
                <a:schemeClr val="dk1"/>
              </a:buClr>
              <a:buSzPts val="1800"/>
              <a:buFont typeface="Noto Sans Symbols"/>
              <a:buChar char="-"/>
            </a:pPr>
            <a:r>
              <a:rPr lang="de-DE" sz="2000">
                <a:latin typeface="Arial"/>
                <a:ea typeface="Arial"/>
                <a:cs typeface="Arial"/>
                <a:sym typeface="Arial"/>
              </a:rPr>
              <a:t>Time Series Data</a:t>
            </a:r>
            <a:endParaRPr sz="2000">
              <a:latin typeface="Arial"/>
              <a:ea typeface="Arial"/>
              <a:cs typeface="Arial"/>
              <a:sym typeface="Arial"/>
            </a:endParaRPr>
          </a:p>
          <a:p>
            <a:pPr indent="-342900" lvl="0" marL="457200" rtl="0" algn="l">
              <a:spcBef>
                <a:spcPts val="0"/>
              </a:spcBef>
              <a:spcAft>
                <a:spcPts val="0"/>
              </a:spcAft>
              <a:buClr>
                <a:schemeClr val="dk1"/>
              </a:buClr>
              <a:buSzPts val="1800"/>
              <a:buFont typeface="Noto Sans Symbols"/>
              <a:buChar char="-"/>
            </a:pPr>
            <a:r>
              <a:rPr lang="de-DE" sz="2000">
                <a:latin typeface="Arial"/>
                <a:ea typeface="Arial"/>
                <a:cs typeface="Arial"/>
                <a:sym typeface="Arial"/>
              </a:rPr>
              <a:t>-&gt; look for seasonality</a:t>
            </a:r>
            <a:endParaRPr sz="2000">
              <a:latin typeface="Arial"/>
              <a:ea typeface="Arial"/>
              <a:cs typeface="Arial"/>
              <a:sym typeface="Arial"/>
            </a:endParaRPr>
          </a:p>
          <a:p>
            <a:pPr indent="-342900" lvl="0" marL="457200" rtl="0" algn="l">
              <a:spcBef>
                <a:spcPts val="0"/>
              </a:spcBef>
              <a:spcAft>
                <a:spcPts val="0"/>
              </a:spcAft>
              <a:buClr>
                <a:schemeClr val="dk1"/>
              </a:buClr>
              <a:buSzPts val="1800"/>
              <a:buFont typeface="Noto Sans Symbols"/>
              <a:buChar char="-"/>
            </a:pPr>
            <a:r>
              <a:rPr lang="de-DE" sz="2000">
                <a:latin typeface="Arial"/>
                <a:ea typeface="Arial"/>
                <a:cs typeface="Arial"/>
                <a:sym typeface="Arial"/>
              </a:rPr>
              <a:t>some junctions don’t work the way we want</a:t>
            </a:r>
            <a:endParaRPr sz="2000">
              <a:latin typeface="Arial"/>
              <a:ea typeface="Arial"/>
              <a:cs typeface="Arial"/>
              <a:sym typeface="Arial"/>
            </a:endParaRPr>
          </a:p>
          <a:p>
            <a:pPr indent="-355600" lvl="0" marL="457200" rtl="0" algn="l">
              <a:spcBef>
                <a:spcPts val="0"/>
              </a:spcBef>
              <a:spcAft>
                <a:spcPts val="0"/>
              </a:spcAft>
              <a:buClr>
                <a:schemeClr val="dk1"/>
              </a:buClr>
              <a:buSzPts val="2000"/>
              <a:buFont typeface="Arial"/>
              <a:buChar char="-"/>
            </a:pPr>
            <a:r>
              <a:rPr lang="de-DE" sz="2000">
                <a:latin typeface="Arial"/>
                <a:ea typeface="Arial"/>
                <a:cs typeface="Arial"/>
                <a:sym typeface="Arial"/>
              </a:rPr>
              <a:t>missing sensors, sensors marked in map not in dataset and vice versa</a:t>
            </a:r>
            <a:endParaRPr sz="2000">
              <a:latin typeface="Arial"/>
              <a:ea typeface="Arial"/>
              <a:cs typeface="Arial"/>
              <a:sym typeface="Arial"/>
            </a:endParaRPr>
          </a:p>
          <a:p>
            <a:pPr indent="-355600" lvl="0" marL="457200" rtl="0" algn="l">
              <a:spcBef>
                <a:spcPts val="0"/>
              </a:spcBef>
              <a:spcAft>
                <a:spcPts val="0"/>
              </a:spcAft>
              <a:buClr>
                <a:schemeClr val="dk1"/>
              </a:buClr>
              <a:buSzPts val="2000"/>
              <a:buFont typeface="Arial"/>
              <a:buChar char="-"/>
            </a:pPr>
            <a:r>
              <a:rPr lang="de-DE" sz="2000">
                <a:latin typeface="Arial"/>
                <a:ea typeface="Arial"/>
                <a:cs typeface="Arial"/>
                <a:sym typeface="Arial"/>
              </a:rPr>
              <a:t>sensor data = zero -&gt; construction sites? </a:t>
            </a:r>
            <a:endParaRPr sz="2000">
              <a:latin typeface="Arial"/>
              <a:ea typeface="Arial"/>
              <a:cs typeface="Arial"/>
              <a:sym typeface="Arial"/>
            </a:endParaRPr>
          </a:p>
          <a:p>
            <a:pPr indent="-342900" lvl="0" marL="457200" rtl="0" algn="l">
              <a:spcBef>
                <a:spcPts val="0"/>
              </a:spcBef>
              <a:spcAft>
                <a:spcPts val="0"/>
              </a:spcAft>
              <a:buClr>
                <a:schemeClr val="dk1"/>
              </a:buClr>
              <a:buSzPts val="1800"/>
              <a:buFont typeface="Noto Sans Symbols"/>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3788cc3e5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b3788cc3e5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363" name="Google Shape;363;g2b3788cc3e5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de-DE"/>
              <a:t>There is some moderator variable in summer </a:t>
            </a:r>
            <a:endParaRPr/>
          </a:p>
          <a:p>
            <a:pPr indent="0" lvl="0" marL="457200" rtl="0" algn="l">
              <a:spcBef>
                <a:spcPts val="1000"/>
              </a:spcBef>
              <a:spcAft>
                <a:spcPts val="0"/>
              </a:spcAft>
              <a:buNone/>
            </a:pPr>
            <a:r>
              <a:rPr lang="de-DE"/>
              <a:t>-&gt; educated guess: weather/ temperature, weekends/ weekdays/ holidays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f33195001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af33195001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372" name="Google Shape;372;g2af33195001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de-DE"/>
              <a:t>Nora</a:t>
            </a:r>
            <a:endParaRPr/>
          </a:p>
          <a:p>
            <a:pPr indent="0" lvl="0" marL="0" rtl="0" algn="l">
              <a:spcBef>
                <a:spcPts val="0"/>
              </a:spcBef>
              <a:spcAft>
                <a:spcPts val="0"/>
              </a:spcAft>
              <a:buClr>
                <a:schemeClr val="dk1"/>
              </a:buClr>
              <a:buSzPts val="1100"/>
              <a:buFont typeface="Arial"/>
              <a:buNone/>
            </a:pPr>
            <a:r>
              <a:rPr lang="de-DE"/>
              <a:t>research -&gt; Suitable models for time-series data</a:t>
            </a:r>
            <a:endParaRPr/>
          </a:p>
          <a:p>
            <a:pPr indent="0" lvl="0" marL="0" rtl="0" algn="l">
              <a:spcBef>
                <a:spcPts val="0"/>
              </a:spcBef>
              <a:spcAft>
                <a:spcPts val="0"/>
              </a:spcAft>
              <a:buClr>
                <a:schemeClr val="dk1"/>
              </a:buClr>
              <a:buSzPts val="1100"/>
              <a:buFont typeface="Arial"/>
              <a:buNone/>
            </a:pPr>
            <a:r>
              <a:rPr lang="de-DE"/>
              <a:t>LSTM (Long Short-Term Memory), ARIMA (AutoRegressive Integrated Moving Average)</a:t>
            </a:r>
            <a:endParaRPr/>
          </a:p>
          <a:p>
            <a:pPr indent="0" lvl="0" marL="0" rtl="0" algn="l">
              <a:spcBef>
                <a:spcPts val="0"/>
              </a:spcBef>
              <a:spcAft>
                <a:spcPts val="0"/>
              </a:spcAft>
              <a:buClr>
                <a:schemeClr val="dk1"/>
              </a:buClr>
              <a:buSzPts val="1100"/>
              <a:buFont typeface="Arial"/>
              <a:buNone/>
            </a:pPr>
            <a:r>
              <a:rPr lang="de-DE"/>
              <a:t>Decide to compare Prophet, LightGBM, CatBoost and RandomForest </a:t>
            </a:r>
            <a:endParaRPr/>
          </a:p>
          <a:p>
            <a:pPr indent="0" lvl="0" marL="0" rtl="0" algn="l">
              <a:spcBef>
                <a:spcPts val="0"/>
              </a:spcBef>
              <a:spcAft>
                <a:spcPts val="0"/>
              </a:spcAft>
              <a:buClr>
                <a:schemeClr val="dk1"/>
              </a:buClr>
              <a:buSzPts val="1100"/>
              <a:buFont typeface="Arial"/>
              <a:buNone/>
            </a:pPr>
            <a:r>
              <a:rPr lang="de-DE"/>
              <a:t>(based on research and supervisors advice)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Prophet</a:t>
            </a:r>
            <a:endParaRPr/>
          </a:p>
          <a:p>
            <a:pPr indent="-317500" lvl="0" marL="457200" rtl="0" algn="l">
              <a:spcBef>
                <a:spcPts val="0"/>
              </a:spcBef>
              <a:spcAft>
                <a:spcPts val="0"/>
              </a:spcAft>
              <a:buSzPts val="1400"/>
              <a:buChar char="-"/>
            </a:pPr>
            <a:r>
              <a:rPr lang="de-DE"/>
              <a:t>from Facebook</a:t>
            </a:r>
            <a:endParaRPr/>
          </a:p>
          <a:p>
            <a:pPr indent="-317500" lvl="0" marL="457200" rtl="0" algn="l">
              <a:spcBef>
                <a:spcPts val="0"/>
              </a:spcBef>
              <a:spcAft>
                <a:spcPts val="0"/>
              </a:spcAft>
              <a:buSzPts val="1400"/>
              <a:buChar char="-"/>
            </a:pPr>
            <a:r>
              <a:rPr lang="de-DE"/>
              <a:t>additive time series forecasting model</a:t>
            </a:r>
            <a:endParaRPr/>
          </a:p>
          <a:p>
            <a:pPr indent="-317500" lvl="0" marL="457200" rtl="0" algn="l">
              <a:spcBef>
                <a:spcPts val="0"/>
              </a:spcBef>
              <a:spcAft>
                <a:spcPts val="0"/>
              </a:spcAft>
              <a:buSzPts val="1400"/>
              <a:buChar char="-"/>
            </a:pPr>
            <a:r>
              <a:rPr lang="de-DE"/>
              <a:t>optimized for time series that have strong seasonal effects and several seasons of historical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RandomForest</a:t>
            </a:r>
            <a:endParaRPr/>
          </a:p>
          <a:p>
            <a:pPr indent="-317500" lvl="0" marL="457200" rtl="0" algn="l">
              <a:spcBef>
                <a:spcPts val="0"/>
              </a:spcBef>
              <a:spcAft>
                <a:spcPts val="0"/>
              </a:spcAft>
              <a:buClr>
                <a:schemeClr val="dk1"/>
              </a:buClr>
              <a:buSzPts val="1400"/>
              <a:buChar char="-"/>
            </a:pPr>
            <a:r>
              <a:rPr lang="de-DE"/>
              <a:t>ensemble learning method</a:t>
            </a:r>
            <a:endParaRPr/>
          </a:p>
          <a:p>
            <a:pPr indent="-317500" lvl="0" marL="457200" rtl="0" algn="l">
              <a:spcBef>
                <a:spcPts val="0"/>
              </a:spcBef>
              <a:spcAft>
                <a:spcPts val="0"/>
              </a:spcAft>
              <a:buClr>
                <a:schemeClr val="dk1"/>
              </a:buClr>
              <a:buSzPts val="1400"/>
              <a:buChar char="-"/>
            </a:pPr>
            <a:r>
              <a:rPr lang="de-DE"/>
              <a:t>combines the output of multiple decision trees  to reach a single result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Boosting techniques train single tree using a sequence of underfit trees. There are different boosting methods.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LightGBM</a:t>
            </a:r>
            <a:endParaRPr/>
          </a:p>
          <a:p>
            <a:pPr indent="-311150" lvl="0" marL="457200" rtl="0" algn="l">
              <a:spcBef>
                <a:spcPts val="0"/>
              </a:spcBef>
              <a:spcAft>
                <a:spcPts val="0"/>
              </a:spcAft>
              <a:buClr>
                <a:schemeClr val="dk1"/>
              </a:buClr>
              <a:buSzPts val="1300"/>
              <a:buFont typeface="Calibri"/>
              <a:buChar char="-"/>
            </a:pPr>
            <a:r>
              <a:rPr lang="de-DE" sz="1100"/>
              <a:t>originally developed by Microsoft</a:t>
            </a:r>
            <a:endParaRPr sz="1100"/>
          </a:p>
          <a:p>
            <a:pPr indent="-311150" lvl="0" marL="457200" rtl="0" algn="l">
              <a:spcBef>
                <a:spcPts val="0"/>
              </a:spcBef>
              <a:spcAft>
                <a:spcPts val="0"/>
              </a:spcAft>
              <a:buClr>
                <a:schemeClr val="dk1"/>
              </a:buClr>
              <a:buSzPts val="1300"/>
              <a:buFont typeface="Calibri"/>
              <a:buChar char="-"/>
            </a:pPr>
            <a:r>
              <a:rPr lang="de-DE" sz="1100"/>
              <a:t>gradient boosting framework </a:t>
            </a:r>
            <a:endParaRPr sz="1100"/>
          </a:p>
          <a:p>
            <a:pPr indent="-298450" lvl="0" marL="457200" rtl="0" algn="l">
              <a:spcBef>
                <a:spcPts val="0"/>
              </a:spcBef>
              <a:spcAft>
                <a:spcPts val="0"/>
              </a:spcAft>
              <a:buSzPts val="1100"/>
              <a:buChar char="-"/>
            </a:pPr>
            <a:r>
              <a:rPr lang="de-DE" sz="1100"/>
              <a:t>uses Gradient-based one-side sampling (GOSS) to fastly find most influential cuts</a:t>
            </a:r>
            <a:endParaRPr sz="1100"/>
          </a:p>
          <a:p>
            <a:pPr indent="-298450" lvl="1" marL="914400" rtl="0" algn="l">
              <a:spcBef>
                <a:spcPts val="0"/>
              </a:spcBef>
              <a:spcAft>
                <a:spcPts val="0"/>
              </a:spcAft>
              <a:buSzPts val="1100"/>
              <a:buChar char="-"/>
            </a:pPr>
            <a:r>
              <a:rPr lang="de-DE" sz="1100"/>
              <a:t>(only use instances with large gradients and cut smallest gradients when sampling the dataset)</a:t>
            </a:r>
            <a:endParaRPr sz="1100"/>
          </a:p>
          <a:p>
            <a:pPr indent="-311150" lvl="0" marL="457200" rtl="0" algn="l">
              <a:spcBef>
                <a:spcPts val="0"/>
              </a:spcBef>
              <a:spcAft>
                <a:spcPts val="0"/>
              </a:spcAft>
              <a:buClr>
                <a:schemeClr val="dk1"/>
              </a:buClr>
              <a:buSzPts val="1300"/>
              <a:buFont typeface="Calibri"/>
              <a:buChar char="-"/>
            </a:pPr>
            <a:r>
              <a:rPr lang="de-DE" sz="1100"/>
              <a:t>Exclusive Feature Bundling (EFB) for reducing the number of features</a:t>
            </a:r>
            <a:endParaRPr sz="1100"/>
          </a:p>
          <a:p>
            <a:pPr indent="-311150" lvl="0" marL="457200" rtl="0" algn="l">
              <a:spcBef>
                <a:spcPts val="0"/>
              </a:spcBef>
              <a:spcAft>
                <a:spcPts val="0"/>
              </a:spcAft>
              <a:buClr>
                <a:schemeClr val="dk1"/>
              </a:buClr>
              <a:buSzPts val="1300"/>
              <a:buFont typeface="Calibri"/>
              <a:buChar char="-"/>
            </a:pPr>
            <a:r>
              <a:rPr lang="de-DE" sz="1100"/>
              <a:t>grows trees by leaves -&gt; can create asymmetric trees</a:t>
            </a:r>
            <a:endParaRPr sz="1100"/>
          </a:p>
          <a:p>
            <a:pPr indent="-311150" lvl="0" marL="457200" rtl="0" algn="l">
              <a:spcBef>
                <a:spcPts val="0"/>
              </a:spcBef>
              <a:spcAft>
                <a:spcPts val="0"/>
              </a:spcAft>
              <a:buClr>
                <a:schemeClr val="dk1"/>
              </a:buClr>
              <a:buSzPts val="1300"/>
              <a:buFont typeface="Calibri"/>
              <a:buChar char="-"/>
            </a:pPr>
            <a:r>
              <a:rPr lang="de-DE" sz="1100"/>
              <a:t>very fast</a:t>
            </a:r>
            <a:endParaRPr sz="1100"/>
          </a:p>
          <a:p>
            <a:pPr indent="0" lvl="0" marL="457200" rtl="0" algn="l">
              <a:spcBef>
                <a:spcPts val="0"/>
              </a:spcBef>
              <a:spcAft>
                <a:spcPts val="0"/>
              </a:spcAft>
              <a:buNone/>
            </a:pPr>
            <a:r>
              <a:t/>
            </a:r>
            <a:endParaRPr>
              <a:solidFill>
                <a:srgbClr val="404040"/>
              </a:solidFill>
              <a:highlight>
                <a:srgbClr val="FCFCFC"/>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DE"/>
              <a:t>CatBoost</a:t>
            </a:r>
            <a:endParaRPr/>
          </a:p>
          <a:p>
            <a:pPr indent="-317500" lvl="0" marL="457200" rtl="0" algn="l">
              <a:spcBef>
                <a:spcPts val="0"/>
              </a:spcBef>
              <a:spcAft>
                <a:spcPts val="0"/>
              </a:spcAft>
              <a:buSzPts val="1400"/>
              <a:buChar char="-"/>
            </a:pPr>
            <a:r>
              <a:rPr lang="de-DE"/>
              <a:t>developed by Yandex (russian internet search engine) </a:t>
            </a:r>
            <a:endParaRPr/>
          </a:p>
          <a:p>
            <a:pPr indent="-317500" lvl="0" marL="457200" rtl="0" algn="l">
              <a:spcBef>
                <a:spcPts val="0"/>
              </a:spcBef>
              <a:spcAft>
                <a:spcPts val="0"/>
              </a:spcAft>
              <a:buSzPts val="1400"/>
              <a:buChar char="-"/>
            </a:pPr>
            <a:r>
              <a:rPr lang="de-DE"/>
              <a:t>gradient boosting on decision trees</a:t>
            </a:r>
            <a:endParaRPr/>
          </a:p>
          <a:p>
            <a:pPr indent="-317500" lvl="0" marL="457200" rtl="0" algn="l">
              <a:spcBef>
                <a:spcPts val="0"/>
              </a:spcBef>
              <a:spcAft>
                <a:spcPts val="0"/>
              </a:spcAft>
              <a:buSzPts val="1400"/>
              <a:buChar char="-"/>
            </a:pPr>
            <a:r>
              <a:rPr lang="de-DE"/>
              <a:t>uses ordered Boosting and ordered Test Statistics</a:t>
            </a:r>
            <a:endParaRPr/>
          </a:p>
          <a:p>
            <a:pPr indent="-317500" lvl="0" marL="457200" rtl="0" algn="l">
              <a:spcBef>
                <a:spcPts val="0"/>
              </a:spcBef>
              <a:spcAft>
                <a:spcPts val="0"/>
              </a:spcAft>
              <a:buSzPts val="1400"/>
              <a:buChar char="-"/>
            </a:pPr>
            <a:r>
              <a:rPr lang="de-DE"/>
              <a:t>minimal variance sampling (MVS) helps to maximize accuracy of splits</a:t>
            </a:r>
            <a:endParaRPr/>
          </a:p>
          <a:p>
            <a:pPr indent="-317500" lvl="0" marL="457200" rtl="0" algn="l">
              <a:spcBef>
                <a:spcPts val="0"/>
              </a:spcBef>
              <a:spcAft>
                <a:spcPts val="0"/>
              </a:spcAft>
              <a:buSzPts val="1400"/>
              <a:buChar char="-"/>
            </a:pPr>
            <a:r>
              <a:rPr lang="de-DE"/>
              <a:t>optimized for categorical features</a:t>
            </a:r>
            <a:endParaRPr/>
          </a:p>
          <a:p>
            <a:pPr indent="-317500" lvl="0" marL="457200" rtl="0" algn="l">
              <a:spcBef>
                <a:spcPts val="0"/>
              </a:spcBef>
              <a:spcAft>
                <a:spcPts val="0"/>
              </a:spcAft>
              <a:buSzPts val="1400"/>
              <a:buChar char="-"/>
            </a:pPr>
            <a:r>
              <a:rPr lang="de-DE"/>
              <a:t>grows trees by levels and builds balanced trees</a:t>
            </a:r>
            <a:endParaRPr/>
          </a:p>
          <a:p>
            <a:pPr indent="0" lvl="0" marL="457200" rtl="0" algn="l">
              <a:spcBef>
                <a:spcPts val="0"/>
              </a:spcBef>
              <a:spcAft>
                <a:spcPts val="0"/>
              </a:spcAft>
              <a:buNone/>
            </a:pPr>
            <a:r>
              <a:t/>
            </a:r>
            <a:endParaRPr/>
          </a:p>
          <a:p>
            <a:pPr indent="-304800" lvl="0" marL="457200" rtl="0" algn="l">
              <a:spcBef>
                <a:spcPts val="0"/>
              </a:spcBef>
              <a:spcAft>
                <a:spcPts val="0"/>
              </a:spcAft>
              <a:buClr>
                <a:schemeClr val="dk1"/>
              </a:buClr>
              <a:buSzPts val="1200"/>
              <a:buFont typeface="Calibri"/>
              <a:buChar char="-"/>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1000"/>
              </a:spcBef>
              <a:spcAft>
                <a:spcPts val="0"/>
              </a:spcAft>
              <a:buClr>
                <a:schemeClr val="dk1"/>
              </a:buClr>
              <a:buSzPts val="1100"/>
              <a:buFont typeface="Noto Sans Symbols"/>
              <a:buChar char="●"/>
            </a:pPr>
            <a:r>
              <a:rPr lang="de-DE" sz="1300">
                <a:latin typeface="Arial"/>
                <a:ea typeface="Arial"/>
                <a:cs typeface="Arial"/>
                <a:sym typeface="Arial"/>
              </a:rPr>
              <a:t>Present some of the metrics we used </a:t>
            </a:r>
            <a:endParaRPr sz="1300">
              <a:latin typeface="Arial"/>
              <a:ea typeface="Arial"/>
              <a:cs typeface="Arial"/>
              <a:sym typeface="Arial"/>
            </a:endParaRPr>
          </a:p>
          <a:p>
            <a:pPr indent="-298450" lvl="0" marL="457200" rtl="0" algn="l">
              <a:spcBef>
                <a:spcPts val="0"/>
              </a:spcBef>
              <a:spcAft>
                <a:spcPts val="0"/>
              </a:spcAft>
              <a:buClr>
                <a:schemeClr val="dk1"/>
              </a:buClr>
              <a:buSzPts val="1100"/>
              <a:buFont typeface="Noto Sans Symbols"/>
              <a:buChar char="●"/>
            </a:pPr>
            <a:r>
              <a:rPr lang="de-DE" sz="1300">
                <a:latin typeface="Arial"/>
                <a:ea typeface="Arial"/>
                <a:cs typeface="Arial"/>
                <a:sym typeface="Arial"/>
              </a:rPr>
              <a:t>prophet -&gt; strange results when calculating metrics</a:t>
            </a:r>
            <a:endParaRPr sz="1300">
              <a:latin typeface="Arial"/>
              <a:ea typeface="Arial"/>
              <a:cs typeface="Arial"/>
              <a:sym typeface="Arial"/>
            </a:endParaRPr>
          </a:p>
          <a:p>
            <a:pPr indent="-311150" lvl="1" marL="914400" rtl="0" algn="l">
              <a:spcBef>
                <a:spcPts val="0"/>
              </a:spcBef>
              <a:spcAft>
                <a:spcPts val="0"/>
              </a:spcAft>
              <a:buClr>
                <a:schemeClr val="dk1"/>
              </a:buClr>
              <a:buSzPts val="1300"/>
              <a:buFont typeface="Arial"/>
              <a:buChar char="○"/>
            </a:pPr>
            <a:r>
              <a:rPr lang="de-DE" sz="1300">
                <a:latin typeface="Arial"/>
                <a:ea typeface="Arial"/>
                <a:cs typeface="Arial"/>
                <a:sym typeface="Arial"/>
              </a:rPr>
              <a:t>needs to be evaluated differently</a:t>
            </a:r>
            <a:endParaRPr sz="1300">
              <a:latin typeface="Arial"/>
              <a:ea typeface="Arial"/>
              <a:cs typeface="Arial"/>
              <a:sym typeface="Arial"/>
            </a:endParaRPr>
          </a:p>
          <a:p>
            <a:pPr indent="-311150" lvl="1" marL="914400" rtl="0" algn="l">
              <a:spcBef>
                <a:spcPts val="0"/>
              </a:spcBef>
              <a:spcAft>
                <a:spcPts val="0"/>
              </a:spcAft>
              <a:buClr>
                <a:schemeClr val="dk1"/>
              </a:buClr>
              <a:buSzPts val="1300"/>
              <a:buFont typeface="Arial"/>
              <a:buChar char="○"/>
            </a:pPr>
            <a:r>
              <a:rPr lang="de-DE" sz="1300">
                <a:latin typeface="Arial"/>
                <a:ea typeface="Arial"/>
                <a:cs typeface="Arial"/>
                <a:sym typeface="Arial"/>
              </a:rPr>
              <a:t>own metrics hard to use for comparison</a:t>
            </a:r>
            <a:endParaRPr sz="1300">
              <a:latin typeface="Arial"/>
              <a:ea typeface="Arial"/>
              <a:cs typeface="Arial"/>
              <a:sym typeface="Arial"/>
            </a:endParaRPr>
          </a:p>
          <a:p>
            <a:pPr indent="-298450" lvl="0" marL="457200" rtl="0" algn="l">
              <a:spcBef>
                <a:spcPts val="0"/>
              </a:spcBef>
              <a:spcAft>
                <a:spcPts val="0"/>
              </a:spcAft>
              <a:buClr>
                <a:schemeClr val="dk1"/>
              </a:buClr>
              <a:buSzPts val="1100"/>
              <a:buFont typeface="Noto Sans Symbols"/>
              <a:buChar char="●"/>
            </a:pPr>
            <a:r>
              <a:rPr lang="de-DE" sz="1300">
                <a:latin typeface="Arial"/>
                <a:ea typeface="Arial"/>
                <a:cs typeface="Arial"/>
                <a:sym typeface="Arial"/>
              </a:rPr>
              <a:t>SMAPE: whenever actual or predicted value is 0, SMAPE automatically hits the upper boundary value</a:t>
            </a:r>
            <a:endParaRPr sz="1300">
              <a:latin typeface="Arial"/>
              <a:ea typeface="Arial"/>
              <a:cs typeface="Arial"/>
              <a:sym typeface="Arial"/>
            </a:endParaRPr>
          </a:p>
          <a:p>
            <a:pPr indent="-298450" lvl="0" marL="457200" rtl="0" algn="l">
              <a:spcBef>
                <a:spcPts val="0"/>
              </a:spcBef>
              <a:spcAft>
                <a:spcPts val="0"/>
              </a:spcAft>
              <a:buClr>
                <a:schemeClr val="dk1"/>
              </a:buClr>
              <a:buSzPts val="1100"/>
              <a:buFont typeface="Noto Sans Symbols"/>
              <a:buChar char="●"/>
            </a:pPr>
            <a:r>
              <a:rPr lang="de-DE" sz="1300">
                <a:latin typeface="Arial"/>
                <a:ea typeface="Arial"/>
                <a:cs typeface="Arial"/>
                <a:sym typeface="Arial"/>
              </a:rPr>
              <a:t>Prophet less flexible, difficult to modify</a:t>
            </a:r>
            <a:endParaRPr sz="1300">
              <a:latin typeface="Arial"/>
              <a:ea typeface="Arial"/>
              <a:cs typeface="Arial"/>
              <a:sym typeface="Arial"/>
            </a:endParaRPr>
          </a:p>
          <a:p>
            <a:pPr indent="-298450" lvl="0" marL="457200" rtl="0" algn="l">
              <a:spcBef>
                <a:spcPts val="0"/>
              </a:spcBef>
              <a:spcAft>
                <a:spcPts val="0"/>
              </a:spcAft>
              <a:buClr>
                <a:schemeClr val="dk1"/>
              </a:buClr>
              <a:buSzPts val="1100"/>
              <a:buFont typeface="Noto Sans Symbols"/>
              <a:buChar char="●"/>
            </a:pPr>
            <a:r>
              <a:rPr lang="de-DE" sz="1300">
                <a:latin typeface="Arial"/>
                <a:ea typeface="Arial"/>
                <a:cs typeface="Arial"/>
                <a:sym typeface="Arial"/>
              </a:rPr>
              <a:t>Models similar in terms of performance </a:t>
            </a:r>
            <a:endParaRPr sz="1300">
              <a:latin typeface="Arial"/>
              <a:ea typeface="Arial"/>
              <a:cs typeface="Arial"/>
              <a:sym typeface="Arial"/>
            </a:endParaRPr>
          </a:p>
          <a:p>
            <a:pPr indent="-298450" lvl="0" marL="457200" rtl="0" algn="l">
              <a:spcBef>
                <a:spcPts val="0"/>
              </a:spcBef>
              <a:spcAft>
                <a:spcPts val="0"/>
              </a:spcAft>
              <a:buClr>
                <a:schemeClr val="dk1"/>
              </a:buClr>
              <a:buSzPts val="1100"/>
              <a:buFont typeface="Noto Sans Symbols"/>
              <a:buChar char="●"/>
            </a:pPr>
            <a:r>
              <a:rPr lang="de-DE" sz="1300">
                <a:latin typeface="Arial"/>
                <a:ea typeface="Arial"/>
                <a:cs typeface="Arial"/>
                <a:sym typeface="Arial"/>
              </a:rPr>
              <a:t>Random Forest: well-known, directly integrated with scikit-learn library</a:t>
            </a:r>
            <a:endParaRPr sz="5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MAE: Mean Absolute Error = 1( sum(y-y_pred))/number of datapoints</a:t>
            </a:r>
            <a:endParaRPr/>
          </a:p>
          <a:p>
            <a:pPr indent="0" lvl="0" marL="0" rtl="0" algn="l">
              <a:spcBef>
                <a:spcPts val="0"/>
              </a:spcBef>
              <a:spcAft>
                <a:spcPts val="0"/>
              </a:spcAft>
              <a:buClr>
                <a:schemeClr val="dk1"/>
              </a:buClr>
              <a:buSzPts val="1100"/>
              <a:buFont typeface="Arial"/>
              <a:buNone/>
            </a:pPr>
            <a:r>
              <a:rPr lang="de-DE"/>
              <a:t>same unit (-&gt; easy to interpret)</a:t>
            </a:r>
            <a:endParaRPr/>
          </a:p>
          <a:p>
            <a:pPr indent="0" lvl="0" marL="0" rtl="0" algn="l">
              <a:spcBef>
                <a:spcPts val="0"/>
              </a:spcBef>
              <a:spcAft>
                <a:spcPts val="0"/>
              </a:spcAft>
              <a:buClr>
                <a:schemeClr val="dk1"/>
              </a:buClr>
              <a:buSzPts val="1100"/>
              <a:buFont typeface="Arial"/>
              <a:buNone/>
            </a:pPr>
            <a:r>
              <a:rPr lang="de-DE"/>
              <a:t>robust to outliers (-&gt;greater errors are not penalized more heavy) </a:t>
            </a:r>
            <a:endParaRPr/>
          </a:p>
          <a:p>
            <a:pPr indent="0" lvl="0" marL="0" rtl="0" algn="l">
              <a:spcBef>
                <a:spcPts val="0"/>
              </a:spcBef>
              <a:spcAft>
                <a:spcPts val="0"/>
              </a:spcAft>
              <a:buClr>
                <a:schemeClr val="dk1"/>
              </a:buClr>
              <a:buSzPts val="1100"/>
              <a:buFont typeface="Arial"/>
              <a:buNone/>
            </a:pPr>
            <a:r>
              <a:rPr lang="de-DE"/>
              <a:t>has to be compared to scale of target variable!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R²: 1- RSS/TSS,  RSS: sum of residual squares, TSS: total sum of squares.</a:t>
            </a:r>
            <a:endParaRPr/>
          </a:p>
          <a:p>
            <a:pPr indent="0" lvl="0" marL="0" rtl="0" algn="l">
              <a:spcBef>
                <a:spcPts val="0"/>
              </a:spcBef>
              <a:spcAft>
                <a:spcPts val="0"/>
              </a:spcAft>
              <a:buClr>
                <a:schemeClr val="dk1"/>
              </a:buClr>
              <a:buSzPts val="1100"/>
              <a:buFont typeface="Arial"/>
              <a:buNone/>
            </a:pPr>
            <a:r>
              <a:rPr lang="de-DE"/>
              <a:t>→ how much of data variation can be explained by your model</a:t>
            </a:r>
            <a:endParaRPr/>
          </a:p>
          <a:p>
            <a:pPr indent="0" lvl="0" marL="0" rtl="0" algn="l">
              <a:spcBef>
                <a:spcPts val="0"/>
              </a:spcBef>
              <a:spcAft>
                <a:spcPts val="0"/>
              </a:spcAft>
              <a:buClr>
                <a:schemeClr val="dk1"/>
              </a:buClr>
              <a:buSzPts val="1100"/>
              <a:buFont typeface="Arial"/>
              <a:buNone/>
            </a:pPr>
            <a:r>
              <a:rPr lang="de-DE"/>
              <a:t>the closer RSS to 1, the better the residual error</a:t>
            </a:r>
            <a:endParaRPr/>
          </a:p>
          <a:p>
            <a:pPr indent="0" lvl="0" marL="0" rtl="0" algn="l">
              <a:spcBef>
                <a:spcPts val="0"/>
              </a:spcBef>
              <a:spcAft>
                <a:spcPts val="0"/>
              </a:spcAft>
              <a:buClr>
                <a:schemeClr val="dk1"/>
              </a:buClr>
              <a:buSzPts val="1100"/>
              <a:buFont typeface="Arial"/>
              <a:buNone/>
            </a:pPr>
            <a:r>
              <a:rPr lang="de-DE"/>
              <a:t>0: model does not predict the outcome</a:t>
            </a:r>
            <a:endParaRPr/>
          </a:p>
          <a:p>
            <a:pPr indent="0" lvl="0" marL="0" rtl="0" algn="l">
              <a:spcBef>
                <a:spcPts val="0"/>
              </a:spcBef>
              <a:spcAft>
                <a:spcPts val="0"/>
              </a:spcAft>
              <a:buClr>
                <a:schemeClr val="dk1"/>
              </a:buClr>
              <a:buSzPts val="1100"/>
              <a:buFont typeface="Arial"/>
              <a:buNone/>
            </a:pPr>
            <a:r>
              <a:rPr lang="de-DE"/>
              <a:t>1: model perfectly predicts outcome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SMAPE: </a:t>
            </a:r>
            <a:r>
              <a:rPr b="1" lang="de-DE" sz="1050">
                <a:highlight>
                  <a:srgbClr val="FFFFFF"/>
                </a:highlight>
                <a:latin typeface="Arial"/>
                <a:ea typeface="Arial"/>
                <a:cs typeface="Arial"/>
                <a:sym typeface="Arial"/>
              </a:rPr>
              <a:t>SMAPE = (1/n) * Σ(|forecast – actual| / ((|actual| + |forecast|)/2) * 100</a:t>
            </a:r>
            <a:endParaRPr/>
          </a:p>
          <a:p>
            <a:pPr indent="0" lvl="0" marL="0" rtl="0" algn="l">
              <a:spcBef>
                <a:spcPts val="0"/>
              </a:spcBef>
              <a:spcAft>
                <a:spcPts val="0"/>
              </a:spcAft>
              <a:buClr>
                <a:schemeClr val="dk1"/>
              </a:buClr>
              <a:buSzPts val="1100"/>
              <a:buFont typeface="Arial"/>
              <a:buNone/>
            </a:pPr>
            <a:r>
              <a:rPr lang="de-DE" sz="1050">
                <a:highlight>
                  <a:srgbClr val="FFFFFF"/>
                </a:highlight>
                <a:latin typeface="Arial"/>
                <a:ea typeface="Arial"/>
                <a:cs typeface="Arial"/>
                <a:sym typeface="Arial"/>
              </a:rPr>
              <a:t> the smaller the value for SMAPE the better the predictive accuracy of a given model.</a:t>
            </a:r>
            <a:endParaRPr sz="105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DE" sz="1050">
                <a:solidFill>
                  <a:srgbClr val="202122"/>
                </a:solidFill>
                <a:highlight>
                  <a:srgbClr val="FFFFFF"/>
                </a:highlight>
                <a:latin typeface="Arial"/>
                <a:ea typeface="Arial"/>
                <a:cs typeface="Arial"/>
                <a:sym typeface="Arial"/>
              </a:rPr>
              <a:t>A limitation to SMAPE is that if the actual value or forecast value is 0, the value of error will boom up to the upper-limit of error. </a:t>
            </a:r>
            <a:endParaRPr sz="1050">
              <a:solidFill>
                <a:srgbClr val="202122"/>
              </a:solidFill>
              <a:highlight>
                <a:srgbClr val="FFFFFF"/>
              </a:highlight>
              <a:latin typeface="Arial"/>
              <a:ea typeface="Arial"/>
              <a:cs typeface="Arial"/>
              <a:sym typeface="Arial"/>
            </a:endParaRPr>
          </a:p>
          <a:p>
            <a:pPr indent="-314325" lvl="0" marL="457200" rtl="0" algn="l">
              <a:lnSpc>
                <a:spcPct val="161800"/>
              </a:lnSpc>
              <a:spcBef>
                <a:spcPts val="0"/>
              </a:spcBef>
              <a:spcAft>
                <a:spcPts val="0"/>
              </a:spcAft>
              <a:buClr>
                <a:srgbClr val="3C4858"/>
              </a:buClr>
              <a:buSzPts val="1350"/>
              <a:buChar char="●"/>
            </a:pPr>
            <a:r>
              <a:rPr b="1" lang="de-DE" sz="1350">
                <a:solidFill>
                  <a:srgbClr val="3C4858"/>
                </a:solidFill>
                <a:highlight>
                  <a:srgbClr val="FFFFFF"/>
                </a:highlight>
                <a:latin typeface="Arial"/>
                <a:ea typeface="Arial"/>
                <a:cs typeface="Arial"/>
                <a:sym typeface="Arial"/>
              </a:rPr>
              <a:t>Advantages</a:t>
            </a:r>
            <a:r>
              <a:rPr lang="de-DE" sz="1350">
                <a:solidFill>
                  <a:srgbClr val="3C4858"/>
                </a:solidFill>
                <a:highlight>
                  <a:srgbClr val="FFFFFF"/>
                </a:highlight>
                <a:latin typeface="Arial"/>
                <a:ea typeface="Arial"/>
                <a:cs typeface="Arial"/>
                <a:sym typeface="Arial"/>
              </a:rPr>
              <a:t>: its ability to handle zero values and its symmetry, which ensures that overestimation and underestimation errors are treated equally</a:t>
            </a:r>
            <a:endParaRPr sz="1350">
              <a:solidFill>
                <a:srgbClr val="3C4858"/>
              </a:solidFill>
              <a:highlight>
                <a:srgbClr val="FFFFFF"/>
              </a:highlight>
              <a:latin typeface="Arial"/>
              <a:ea typeface="Arial"/>
              <a:cs typeface="Arial"/>
              <a:sym typeface="Arial"/>
            </a:endParaRPr>
          </a:p>
          <a:p>
            <a:pPr indent="-314325" lvl="0" marL="457200" rtl="0" algn="l">
              <a:lnSpc>
                <a:spcPct val="161800"/>
              </a:lnSpc>
              <a:spcBef>
                <a:spcPts val="0"/>
              </a:spcBef>
              <a:spcAft>
                <a:spcPts val="0"/>
              </a:spcAft>
              <a:buClr>
                <a:srgbClr val="3C4858"/>
              </a:buClr>
              <a:buSzPts val="1350"/>
              <a:buChar char="●"/>
            </a:pPr>
            <a:r>
              <a:rPr b="1" lang="de-DE" sz="1350">
                <a:solidFill>
                  <a:srgbClr val="3C4858"/>
                </a:solidFill>
                <a:highlight>
                  <a:srgbClr val="FFFFFF"/>
                </a:highlight>
                <a:latin typeface="Arial"/>
                <a:ea typeface="Arial"/>
                <a:cs typeface="Arial"/>
                <a:sym typeface="Arial"/>
              </a:rPr>
              <a:t>Disadvantages</a:t>
            </a:r>
            <a:r>
              <a:rPr lang="de-DE" sz="1350">
                <a:solidFill>
                  <a:srgbClr val="3C4858"/>
                </a:solidFill>
                <a:highlight>
                  <a:srgbClr val="FFFFFF"/>
                </a:highlight>
                <a:latin typeface="Arial"/>
                <a:ea typeface="Arial"/>
                <a:cs typeface="Arial"/>
                <a:sym typeface="Arial"/>
              </a:rPr>
              <a:t>: It is sensitive to extreme outliers as the percentage difference is calculated. It can produce infinite values if the actual and predicted values are both zero.</a:t>
            </a:r>
            <a:endParaRPr sz="1350">
              <a:solidFill>
                <a:srgbClr val="3C4858"/>
              </a:solidFill>
              <a:highlight>
                <a:srgbClr val="FFFFFF"/>
              </a:highlight>
              <a:latin typeface="Arial"/>
              <a:ea typeface="Arial"/>
              <a:cs typeface="Arial"/>
              <a:sym typeface="Arial"/>
            </a:endParaRPr>
          </a:p>
          <a:p>
            <a:pPr indent="0" lvl="0" marL="0" rtl="0" algn="l">
              <a:spcBef>
                <a:spcPts val="2300"/>
              </a:spcBef>
              <a:spcAft>
                <a:spcPts val="0"/>
              </a:spcAft>
              <a:buClr>
                <a:schemeClr val="dk1"/>
              </a:buClr>
              <a:buSzPts val="1100"/>
              <a:buFont typeface="Arial"/>
              <a:buNone/>
            </a:pPr>
            <a:r>
              <a:t/>
            </a:r>
            <a:endParaRPr sz="1050">
              <a:solidFill>
                <a:srgbClr val="202122"/>
              </a:solidFill>
              <a:highlight>
                <a:srgbClr val="FFFFFF"/>
              </a:highlight>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af1073f1e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af1073f1ef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16" name="Google Shape;116;g2af1073f1ef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Tresa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b42deaf1ee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b42deaf1ee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394" name="Google Shape;394;g2b42deaf1ee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Lisa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b649ad0589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b649ad0589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402" name="Google Shape;402;g2b649ad0589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Lisa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b3788cc3e5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b3788cc3e5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411" name="Google Shape;411;g2b3788cc3e5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5793a6ded_5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b5793a6ded_5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424" name="Google Shape;424;g2b5793a6ded_5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b1567934a5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b1567934a5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436" name="Google Shape;436;g2b1567934a5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Sudhanva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f33195001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af33195001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446" name="Google Shape;446;g2af33195001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rPr lang="de-DE"/>
              <a:t>Bahar</a:t>
            </a:r>
            <a:endParaRPr/>
          </a:p>
          <a:p>
            <a:pPr indent="-317500" lvl="0" marL="457200" rtl="0" algn="l">
              <a:spcBef>
                <a:spcPts val="0"/>
              </a:spcBef>
              <a:spcAft>
                <a:spcPts val="0"/>
              </a:spcAft>
              <a:buSzPts val="1400"/>
              <a:buChar char="-"/>
            </a:pPr>
            <a:r>
              <a:rPr lang="de-DE"/>
              <a:t>Bob was quite confused with technical terms that were unfamiliar to him like python, EDA, machine learning  </a:t>
            </a:r>
            <a:endParaRPr/>
          </a:p>
          <a:p>
            <a:pPr indent="-317500" lvl="0" marL="457200" rtl="0" algn="l">
              <a:spcBef>
                <a:spcPts val="0"/>
              </a:spcBef>
              <a:spcAft>
                <a:spcPts val="0"/>
              </a:spcAft>
              <a:buSzPts val="1400"/>
              <a:buChar char="-"/>
            </a:pPr>
            <a:r>
              <a:rPr lang="de-DE"/>
              <a:t>that’s why we decided to implement a user-friendly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so the following technology stack is how we created an application for traffic data which is easy to use for a common person like Bob: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3788cc3e5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b3788cc3e5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455" name="Google Shape;455;g2b3788cc3e5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just">
              <a:lnSpc>
                <a:spcPct val="150000"/>
              </a:lnSpc>
              <a:spcBef>
                <a:spcPts val="0"/>
              </a:spcBef>
              <a:spcAft>
                <a:spcPts val="0"/>
              </a:spcAft>
              <a:buClr>
                <a:schemeClr val="dk1"/>
              </a:buClr>
              <a:buSzPts val="1100"/>
              <a:buFont typeface="Arial"/>
              <a:buNone/>
            </a:pPr>
            <a:r>
              <a:rPr lang="de-DE"/>
              <a:t>Lisa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af33195001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af33195001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492" name="Google Shape;492;g2af33195001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Tresa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b1567934a5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b1567934a5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00" name="Google Shape;500;g2b1567934a5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Nora</a:t>
            </a:r>
            <a:endParaRPr/>
          </a:p>
          <a:p>
            <a:pPr indent="0" lvl="0" marL="0" rtl="0" algn="l">
              <a:spcBef>
                <a:spcPts val="0"/>
              </a:spcBef>
              <a:spcAft>
                <a:spcPts val="0"/>
              </a:spcAft>
              <a:buNone/>
            </a:pPr>
            <a:r>
              <a:rPr lang="de-DE"/>
              <a:t>So, what do you think: would Bob like to use this application?  Let’s ask him.</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He definitely would. </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Thanks for the approval. </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But let’s not forget to talk about the limitations we encountered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b1567934a5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b1567934a5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12" name="Google Shape;512;g2b1567934a5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Sudhanva</a:t>
            </a:r>
            <a:endParaRPr/>
          </a:p>
          <a:p>
            <a:pPr indent="0" lvl="0" marL="0" rtl="0" algn="l">
              <a:spcBef>
                <a:spcPts val="0"/>
              </a:spcBef>
              <a:spcAft>
                <a:spcPts val="0"/>
              </a:spcAft>
              <a:buNone/>
            </a:pPr>
            <a:r>
              <a:rPr lang="de-DE"/>
              <a:t>https://medium.com/@soumyachess1496/cross-validation-in-time-series-566ae4981ce4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DE"/>
              <a:t>Tresa</a:t>
            </a:r>
            <a:endParaRPr/>
          </a:p>
        </p:txBody>
      </p:sp>
      <p:sp>
        <p:nvSpPr>
          <p:cNvPr id="130" name="Google Shape;13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af33195001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af33195001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21" name="Google Shape;521;g2af33195001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de-DE"/>
              <a:t>If we could fetch the data via API call from the data platform of Darmstadt in real-time and combine it with an up-to-date JSON file of each junction, then real-time data integration would be possible. At the moment this is not possible because we had to manually hand-pick the target variable.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Prediction confidence level based on the chosen implemented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b3788cc3e5_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b3788cc3e5_3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29" name="Google Shape;529;g2b3788cc3e5_3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b57939720a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b57939720a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38" name="Google Shape;538;g2b57939720a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8ebd4a91f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8ebd4a91f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44" name="Google Shape;544;g28ebd4a91f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b3788cc3e5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b3788cc3e5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52" name="Google Shape;552;g2b3788cc3e5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57939720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b57939720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59" name="Google Shape;559;g2b57939720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b57939720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b57939720a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68" name="Google Shape;568;g2b57939720a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b57939720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b57939720a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76" name="Google Shape;576;g2b57939720a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b68abcc01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b68abcc014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89" name="Google Shape;589;g2b68abcc01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b649ad058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b649ad058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599" name="Google Shape;599;g2b649ad058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e90ea06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e90ea064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49" name="Google Shape;149;g28e90ea064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Nora</a:t>
            </a:r>
            <a:endParaRPr/>
          </a:p>
          <a:p>
            <a:pPr indent="0" lvl="0" marL="0" rtl="0" algn="l">
              <a:spcBef>
                <a:spcPts val="0"/>
              </a:spcBef>
              <a:spcAft>
                <a:spcPts val="0"/>
              </a:spcAft>
              <a:buNone/>
            </a:pPr>
            <a:r>
              <a:rPr lang="de-DE"/>
              <a:t>Meet Bob</a:t>
            </a:r>
            <a:endParaRPr/>
          </a:p>
          <a:p>
            <a:pPr indent="-317500" lvl="0" marL="457200" rtl="0" algn="l">
              <a:spcBef>
                <a:spcPts val="0"/>
              </a:spcBef>
              <a:spcAft>
                <a:spcPts val="0"/>
              </a:spcAft>
              <a:buSzPts val="1400"/>
              <a:buChar char="-"/>
            </a:pPr>
            <a:r>
              <a:rPr lang="de-DE"/>
              <a:t>passionate motorcyclist, likes to tinker with the motorcycle</a:t>
            </a:r>
            <a:endParaRPr/>
          </a:p>
          <a:p>
            <a:pPr indent="-317500" lvl="0" marL="457200" rtl="0" algn="l">
              <a:spcBef>
                <a:spcPts val="0"/>
              </a:spcBef>
              <a:spcAft>
                <a:spcPts val="0"/>
              </a:spcAft>
              <a:buSzPts val="1400"/>
              <a:buChar char="-"/>
            </a:pPr>
            <a:r>
              <a:rPr lang="de-DE"/>
              <a:t>likes to go climbing</a:t>
            </a:r>
            <a:endParaRPr/>
          </a:p>
          <a:p>
            <a:pPr indent="-317500" lvl="0" marL="457200" rtl="0" algn="l">
              <a:spcBef>
                <a:spcPts val="0"/>
              </a:spcBef>
              <a:spcAft>
                <a:spcPts val="0"/>
              </a:spcAft>
              <a:buSzPts val="1400"/>
              <a:buChar char="-"/>
            </a:pPr>
            <a:r>
              <a:rPr lang="de-DE"/>
              <a:t>enthusiastic about cinema, favorite movie:  Django Unchained</a:t>
            </a:r>
            <a:endParaRPr/>
          </a:p>
          <a:p>
            <a:pPr indent="-317500" lvl="0" marL="457200" rtl="0" algn="l">
              <a:spcBef>
                <a:spcPts val="0"/>
              </a:spcBef>
              <a:spcAft>
                <a:spcPts val="0"/>
              </a:spcAft>
              <a:buSzPts val="1400"/>
              <a:buChar char="-"/>
            </a:pPr>
            <a:r>
              <a:rPr lang="de-DE"/>
              <a:t>in contrast to his adrenaline-filled hobbies, for him, the perfect sunday evening consists of a visit to the sauna at the Jugendstilbad</a:t>
            </a:r>
            <a:endParaRPr/>
          </a:p>
          <a:p>
            <a:pPr indent="-317500" lvl="0" marL="457200" rtl="0" algn="l">
              <a:spcBef>
                <a:spcPts val="0"/>
              </a:spcBef>
              <a:spcAft>
                <a:spcPts val="0"/>
              </a:spcAft>
              <a:buSzPts val="1400"/>
              <a:buChar char="-"/>
            </a:pPr>
            <a:r>
              <a:rPr lang="de-DE"/>
              <a:t>Apart from his hobbies,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24e8f565f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24e8f565f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61" name="Google Shape;161;g2b24e8f565f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DE"/>
              <a:t>… Bob works at the traffic department of Darmstadt</a:t>
            </a:r>
            <a:endParaRPr/>
          </a:p>
          <a:p>
            <a:pPr indent="-317500" lvl="0" marL="457200" rtl="0" algn="l">
              <a:spcBef>
                <a:spcPts val="0"/>
              </a:spcBef>
              <a:spcAft>
                <a:spcPts val="0"/>
              </a:spcAft>
              <a:buSzPts val="1400"/>
              <a:buChar char="-"/>
            </a:pPr>
            <a:r>
              <a:rPr lang="de-DE"/>
              <a:t>monitors traffic</a:t>
            </a:r>
            <a:endParaRPr/>
          </a:p>
          <a:p>
            <a:pPr indent="-317500" lvl="0" marL="457200" rtl="0" algn="l">
              <a:spcBef>
                <a:spcPts val="0"/>
              </a:spcBef>
              <a:spcAft>
                <a:spcPts val="0"/>
              </a:spcAft>
              <a:buSzPts val="1400"/>
              <a:buChar char="-"/>
            </a:pPr>
            <a:r>
              <a:rPr lang="de-DE"/>
              <a:t>analyzes congestions</a:t>
            </a:r>
            <a:endParaRPr/>
          </a:p>
          <a:p>
            <a:pPr indent="-317500" lvl="0" marL="457200" rtl="0" algn="l">
              <a:spcBef>
                <a:spcPts val="0"/>
              </a:spcBef>
              <a:spcAft>
                <a:spcPts val="0"/>
              </a:spcAft>
              <a:buSzPts val="1400"/>
              <a:buChar char="-"/>
            </a:pPr>
            <a:r>
              <a:rPr lang="de-DE"/>
              <a:t>plans traffic redirections for construction sites or events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31b02b9e6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31b02b9e6_2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69" name="Google Shape;169;g2b31b02b9e6_2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de-DE"/>
              <a:t>One day, TU Darmstadt approaches him</a:t>
            </a:r>
            <a:endParaRPr/>
          </a:p>
          <a:p>
            <a:pPr indent="-317500" lvl="1" marL="914400" rtl="0" algn="l">
              <a:spcBef>
                <a:spcPts val="0"/>
              </a:spcBef>
              <a:spcAft>
                <a:spcPts val="0"/>
              </a:spcAft>
              <a:buClr>
                <a:schemeClr val="dk1"/>
              </a:buClr>
              <a:buSzPts val="1400"/>
              <a:buChar char="-"/>
            </a:pPr>
            <a:r>
              <a:rPr lang="de-DE"/>
              <a:t>“The german chancellor is coming to the university at the DATE. “ </a:t>
            </a:r>
            <a:endParaRPr/>
          </a:p>
          <a:p>
            <a:pPr indent="-317500" lvl="1" marL="914400" rtl="0" algn="l">
              <a:spcBef>
                <a:spcPts val="0"/>
              </a:spcBef>
              <a:spcAft>
                <a:spcPts val="0"/>
              </a:spcAft>
              <a:buClr>
                <a:schemeClr val="dk1"/>
              </a:buClr>
              <a:buSzPts val="1400"/>
              <a:buChar char="-"/>
            </a:pPr>
            <a:r>
              <a:rPr lang="de-DE"/>
              <a:t>“He has a limited time schedule so he needs to arrive and depart in time”</a:t>
            </a:r>
            <a:endParaRPr/>
          </a:p>
          <a:p>
            <a:pPr indent="-317500" lvl="1" marL="914400" rtl="0" algn="l">
              <a:spcBef>
                <a:spcPts val="0"/>
              </a:spcBef>
              <a:spcAft>
                <a:spcPts val="0"/>
              </a:spcAft>
              <a:buClr>
                <a:schemeClr val="dk1"/>
              </a:buClr>
              <a:buSzPts val="1400"/>
              <a:buChar char="-"/>
            </a:pPr>
            <a:r>
              <a:rPr lang="de-DE"/>
              <a:t>“Will this be possible? Or do we need a short-time traffic redirection?”  </a:t>
            </a:r>
            <a:endParaRPr/>
          </a:p>
          <a:p>
            <a:pPr indent="0" lvl="0" marL="914400" rtl="0" algn="l">
              <a:spcBef>
                <a:spcPts val="0"/>
              </a:spcBef>
              <a:spcAft>
                <a:spcPts val="0"/>
              </a:spcAft>
              <a:buNone/>
            </a:pPr>
            <a:r>
              <a:t/>
            </a:r>
            <a:endParaRPr/>
          </a:p>
          <a:p>
            <a:pPr indent="0" lvl="0" marL="0" rtl="0" algn="l">
              <a:spcBef>
                <a:spcPts val="0"/>
              </a:spcBef>
              <a:spcAft>
                <a:spcPts val="0"/>
              </a:spcAft>
              <a:buNone/>
            </a:pPr>
            <a:r>
              <a:rPr lang="de-DE"/>
              <a:t>Or: Sam Altmand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de-DE"/>
              <a:t>or: “We are planning an event with 1500 people.  </a:t>
            </a:r>
            <a:endParaRPr/>
          </a:p>
          <a:p>
            <a:pPr indent="-317500" lvl="1" marL="914400" rtl="0" algn="l">
              <a:spcBef>
                <a:spcPts val="0"/>
              </a:spcBef>
              <a:spcAft>
                <a:spcPts val="0"/>
              </a:spcAft>
              <a:buSzPts val="1400"/>
              <a:buChar char="-"/>
            </a:pPr>
            <a:r>
              <a:rPr lang="de-DE"/>
              <a:t>-&gt; can’t really model with specific parameters? </a:t>
            </a:r>
            <a:endParaRPr/>
          </a:p>
          <a:p>
            <a:pPr indent="0" lvl="0" marL="0" rtl="0" algn="l">
              <a:spcBef>
                <a:spcPts val="0"/>
              </a:spcBef>
              <a:spcAft>
                <a:spcPts val="0"/>
              </a:spcAft>
              <a:buNone/>
            </a:pPr>
            <a:r>
              <a:rPr lang="de-DE"/>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24e8f565f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24e8f565f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82" name="Google Shape;182;g2b24e8f565f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DE"/>
              <a:t>How to answer the request? </a:t>
            </a:r>
            <a:endParaRPr/>
          </a:p>
          <a:p>
            <a:pPr indent="-317500" lvl="0" marL="457200" rtl="0" algn="l">
              <a:spcBef>
                <a:spcPts val="0"/>
              </a:spcBef>
              <a:spcAft>
                <a:spcPts val="0"/>
              </a:spcAft>
              <a:buSzPts val="1400"/>
              <a:buChar char="-"/>
            </a:pPr>
            <a:r>
              <a:rPr lang="de-DE"/>
              <a:t>Bob has quite some experience in the field</a:t>
            </a:r>
            <a:endParaRPr/>
          </a:p>
          <a:p>
            <a:pPr indent="-317500" lvl="0" marL="457200" rtl="0" algn="l">
              <a:spcBef>
                <a:spcPts val="0"/>
              </a:spcBef>
              <a:spcAft>
                <a:spcPts val="0"/>
              </a:spcAft>
              <a:buSzPts val="1400"/>
              <a:buChar char="-"/>
            </a:pPr>
            <a:r>
              <a:rPr lang="de-DE"/>
              <a:t>But such a specific request makes it hard for him to decide</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Then his boss comes in. She wants him to make a plan how traffic could be </a:t>
            </a:r>
            <a:r>
              <a:rPr lang="de-DE"/>
              <a:t>spread</a:t>
            </a:r>
            <a:r>
              <a:rPr lang="de-DE"/>
              <a:t> over the city differently.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31b02b9e6_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31b02b9e6_2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200" name="Google Shape;200;g2b31b02b9e6_2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2 very different request - how to handle them without spending weeks on analyzing and controlling the traffic? (in the field?)</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31b02b9e6_2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b31b02b9e6_2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225" name="Google Shape;225;g2b31b02b9e6_2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Then his boss comes in. She wants him to make a plan how traffic could be spread over the city differently. </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2 very different request - how to handle them without spending weeks on analyzing and controlling the traffic? (in the field?)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27"/>
          <p:cNvSpPr txBox="1"/>
          <p:nvPr>
            <p:ph idx="10" type="dt"/>
          </p:nvPr>
        </p:nvSpPr>
        <p:spPr>
          <a:xfrm>
            <a:off x="360000" y="6558140"/>
            <a:ext cx="1439993" cy="180000"/>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7"/>
          <p:cNvSpPr txBox="1"/>
          <p:nvPr>
            <p:ph idx="12" type="sldNum"/>
          </p:nvPr>
        </p:nvSpPr>
        <p:spPr>
          <a:xfrm>
            <a:off x="10417905" y="6558140"/>
            <a:ext cx="1462304" cy="180000"/>
          </a:xfrm>
          <a:prstGeom prst="rect">
            <a:avLst/>
          </a:prstGeom>
          <a:noFill/>
          <a:ln>
            <a:noFill/>
          </a:ln>
        </p:spPr>
        <p:txBody>
          <a:bodyPr anchorCtr="0" anchor="b" bIns="45700" lIns="91425" spcFirstLastPara="1" rIns="0"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p:cSld name="2 Content">
    <p:spTree>
      <p:nvGrpSpPr>
        <p:cNvPr id="87" name="Shape 87"/>
        <p:cNvGrpSpPr/>
        <p:nvPr/>
      </p:nvGrpSpPr>
      <p:grpSpPr>
        <a:xfrm>
          <a:off x="0" y="0"/>
          <a:ext cx="0" cy="0"/>
          <a:chOff x="0" y="0"/>
          <a:chExt cx="0" cy="0"/>
        </a:xfrm>
      </p:grpSpPr>
      <p:sp>
        <p:nvSpPr>
          <p:cNvPr id="88" name="Google Shape;88;p24"/>
          <p:cNvSpPr txBox="1"/>
          <p:nvPr>
            <p:ph type="title"/>
          </p:nvPr>
        </p:nvSpPr>
        <p:spPr>
          <a:xfrm>
            <a:off x="360000" y="736682"/>
            <a:ext cx="8976000" cy="1080000"/>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4"/>
          <p:cNvSpPr txBox="1"/>
          <p:nvPr>
            <p:ph idx="10" type="dt"/>
          </p:nvPr>
        </p:nvSpPr>
        <p:spPr>
          <a:xfrm>
            <a:off x="360000" y="6558140"/>
            <a:ext cx="1439993" cy="180000"/>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4"/>
          <p:cNvSpPr txBox="1"/>
          <p:nvPr>
            <p:ph idx="11" type="ftr"/>
          </p:nvPr>
        </p:nvSpPr>
        <p:spPr>
          <a:xfrm>
            <a:off x="360000" y="359999"/>
            <a:ext cx="8976000" cy="19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4"/>
          <p:cNvSpPr txBox="1"/>
          <p:nvPr>
            <p:ph idx="12" type="sldNum"/>
          </p:nvPr>
        </p:nvSpPr>
        <p:spPr>
          <a:xfrm>
            <a:off x="10417905" y="6558140"/>
            <a:ext cx="1462304" cy="180000"/>
          </a:xfrm>
          <a:prstGeom prst="rect">
            <a:avLst/>
          </a:prstGeom>
          <a:noFill/>
          <a:ln>
            <a:noFill/>
          </a:ln>
        </p:spPr>
        <p:txBody>
          <a:bodyPr anchorCtr="0" anchor="b" bIns="45700" lIns="91425" spcFirstLastPara="1" rIns="0"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92" name="Google Shape;92;p24"/>
          <p:cNvSpPr txBox="1"/>
          <p:nvPr>
            <p:ph idx="1" type="body"/>
          </p:nvPr>
        </p:nvSpPr>
        <p:spPr>
          <a:xfrm>
            <a:off x="360362" y="1980000"/>
            <a:ext cx="5580000" cy="45000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4"/>
          <p:cNvSpPr txBox="1"/>
          <p:nvPr>
            <p:ph idx="2" type="body"/>
          </p:nvPr>
        </p:nvSpPr>
        <p:spPr>
          <a:xfrm>
            <a:off x="6300209" y="1980000"/>
            <a:ext cx="5580000" cy="45000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aption">
  <p:cSld name="Image - Caption">
    <p:spTree>
      <p:nvGrpSpPr>
        <p:cNvPr id="94" name="Shape 94"/>
        <p:cNvGrpSpPr/>
        <p:nvPr/>
      </p:nvGrpSpPr>
      <p:grpSpPr>
        <a:xfrm>
          <a:off x="0" y="0"/>
          <a:ext cx="0" cy="0"/>
          <a:chOff x="0" y="0"/>
          <a:chExt cx="0" cy="0"/>
        </a:xfrm>
      </p:grpSpPr>
      <p:sp>
        <p:nvSpPr>
          <p:cNvPr id="95" name="Google Shape;95;p25"/>
          <p:cNvSpPr txBox="1"/>
          <p:nvPr>
            <p:ph type="title"/>
          </p:nvPr>
        </p:nvSpPr>
        <p:spPr>
          <a:xfrm>
            <a:off x="360000" y="736682"/>
            <a:ext cx="8976000" cy="1080000"/>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5"/>
          <p:cNvSpPr txBox="1"/>
          <p:nvPr>
            <p:ph idx="10" type="dt"/>
          </p:nvPr>
        </p:nvSpPr>
        <p:spPr>
          <a:xfrm>
            <a:off x="360000" y="6558140"/>
            <a:ext cx="1439993" cy="180000"/>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5"/>
          <p:cNvSpPr txBox="1"/>
          <p:nvPr>
            <p:ph idx="11" type="ftr"/>
          </p:nvPr>
        </p:nvSpPr>
        <p:spPr>
          <a:xfrm>
            <a:off x="360000" y="359999"/>
            <a:ext cx="8976000" cy="19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2" type="sldNum"/>
          </p:nvPr>
        </p:nvSpPr>
        <p:spPr>
          <a:xfrm>
            <a:off x="10417905" y="6558140"/>
            <a:ext cx="1462304" cy="180000"/>
          </a:xfrm>
          <a:prstGeom prst="rect">
            <a:avLst/>
          </a:prstGeom>
          <a:noFill/>
          <a:ln>
            <a:noFill/>
          </a:ln>
        </p:spPr>
        <p:txBody>
          <a:bodyPr anchorCtr="0" anchor="b" bIns="45700" lIns="91425" spcFirstLastPara="1" rIns="0"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99" name="Google Shape;99;p25"/>
          <p:cNvSpPr txBox="1"/>
          <p:nvPr>
            <p:ph idx="1" type="body"/>
          </p:nvPr>
        </p:nvSpPr>
        <p:spPr>
          <a:xfrm>
            <a:off x="360363" y="1980000"/>
            <a:ext cx="11520487" cy="4068000"/>
          </a:xfrm>
          <a:prstGeom prst="rect">
            <a:avLst/>
          </a:prstGeom>
          <a:noFill/>
          <a:ln>
            <a:noFill/>
          </a:ln>
        </p:spPr>
        <p:txBody>
          <a:bodyPr anchorCtr="0" anchor="t" bIns="0" lIns="0" spcFirstLastPara="1" rIns="0" wrap="square" tIns="0">
            <a:normAutofit/>
          </a:bodyPr>
          <a:lstStyle>
            <a:lvl1pPr indent="-355600" lvl="0" marL="457200" algn="l">
              <a:lnSpc>
                <a:spcPct val="100000"/>
              </a:lnSpc>
              <a:spcBef>
                <a:spcPts val="1000"/>
              </a:spcBef>
              <a:spcAft>
                <a:spcPts val="0"/>
              </a:spcAft>
              <a:buClr>
                <a:schemeClr val="dk1"/>
              </a:buClr>
              <a:buSzPts val="20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25"/>
          <p:cNvSpPr txBox="1"/>
          <p:nvPr>
            <p:ph idx="2" type="body"/>
          </p:nvPr>
        </p:nvSpPr>
        <p:spPr>
          <a:xfrm>
            <a:off x="360363" y="6084000"/>
            <a:ext cx="11520487" cy="360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accent6"/>
              </a:buClr>
              <a:buSzPts val="1400"/>
              <a:buNone/>
              <a:defRPr sz="1400">
                <a:solidFill>
                  <a:schemeClr val="accent6"/>
                </a:solidFill>
              </a:defRPr>
            </a:lvl1pPr>
            <a:lvl2pPr indent="-228600" lvl="1" marL="914400" algn="l">
              <a:lnSpc>
                <a:spcPct val="100000"/>
              </a:lnSpc>
              <a:spcBef>
                <a:spcPts val="500"/>
              </a:spcBef>
              <a:spcAft>
                <a:spcPts val="0"/>
              </a:spcAft>
              <a:buClr>
                <a:schemeClr val="accent6"/>
              </a:buClr>
              <a:buSzPts val="1400"/>
              <a:buNone/>
              <a:defRPr sz="1400">
                <a:solidFill>
                  <a:schemeClr val="accent6"/>
                </a:solidFill>
              </a:defRPr>
            </a:lvl2pPr>
            <a:lvl3pPr indent="-228600" lvl="2" marL="1371600" algn="l">
              <a:lnSpc>
                <a:spcPct val="100000"/>
              </a:lnSpc>
              <a:spcBef>
                <a:spcPts val="500"/>
              </a:spcBef>
              <a:spcAft>
                <a:spcPts val="0"/>
              </a:spcAft>
              <a:buClr>
                <a:schemeClr val="accent6"/>
              </a:buClr>
              <a:buSzPts val="1400"/>
              <a:buNone/>
              <a:defRPr sz="1400">
                <a:solidFill>
                  <a:schemeClr val="accent6"/>
                </a:solidFill>
              </a:defRPr>
            </a:lvl3pPr>
            <a:lvl4pPr indent="-228600" lvl="3" marL="1828800" algn="l">
              <a:lnSpc>
                <a:spcPct val="100000"/>
              </a:lnSpc>
              <a:spcBef>
                <a:spcPts val="500"/>
              </a:spcBef>
              <a:spcAft>
                <a:spcPts val="0"/>
              </a:spcAft>
              <a:buClr>
                <a:schemeClr val="accent6"/>
              </a:buClr>
              <a:buSzPts val="1400"/>
              <a:buNone/>
              <a:defRPr sz="1400">
                <a:solidFill>
                  <a:schemeClr val="accent6"/>
                </a:solidFill>
              </a:defRPr>
            </a:lvl4pPr>
            <a:lvl5pPr indent="-228600" lvl="4" marL="2286000" algn="l">
              <a:lnSpc>
                <a:spcPct val="100000"/>
              </a:lnSpc>
              <a:spcBef>
                <a:spcPts val="500"/>
              </a:spcBef>
              <a:spcAft>
                <a:spcPts val="0"/>
              </a:spcAft>
              <a:buClr>
                <a:schemeClr val="accent6"/>
              </a:buClr>
              <a:buSzPts val="1400"/>
              <a:buNone/>
              <a:defRPr sz="1400">
                <a:solidFill>
                  <a:schemeClr val="accent6"/>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Fullscreen">
  <p:cSld name="Image Fullscreen">
    <p:spTree>
      <p:nvGrpSpPr>
        <p:cNvPr id="101" name="Shape 101"/>
        <p:cNvGrpSpPr/>
        <p:nvPr/>
      </p:nvGrpSpPr>
      <p:grpSpPr>
        <a:xfrm>
          <a:off x="0" y="0"/>
          <a:ext cx="0" cy="0"/>
          <a:chOff x="0" y="0"/>
          <a:chExt cx="0" cy="0"/>
        </a:xfrm>
      </p:grpSpPr>
      <p:sp>
        <p:nvSpPr>
          <p:cNvPr id="102" name="Google Shape;102;p26"/>
          <p:cNvSpPr/>
          <p:nvPr>
            <p:ph idx="2" type="pic"/>
          </p:nvPr>
        </p:nvSpPr>
        <p:spPr>
          <a:xfrm>
            <a:off x="0" y="0"/>
            <a:ext cx="12192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3" name="Shape 43"/>
        <p:cNvGrpSpPr/>
        <p:nvPr/>
      </p:nvGrpSpPr>
      <p:grpSpPr>
        <a:xfrm>
          <a:off x="0" y="0"/>
          <a:ext cx="0" cy="0"/>
          <a:chOff x="0" y="0"/>
          <a:chExt cx="0" cy="0"/>
        </a:xfrm>
      </p:grpSpPr>
      <p:sp>
        <p:nvSpPr>
          <p:cNvPr id="44" name="Google Shape;44;g2b1567934a5_0_15"/>
          <p:cNvSpPr txBox="1"/>
          <p:nvPr>
            <p:ph idx="10" type="dt"/>
          </p:nvPr>
        </p:nvSpPr>
        <p:spPr>
          <a:xfrm>
            <a:off x="360000" y="6558140"/>
            <a:ext cx="1440000" cy="180000"/>
          </a:xfrm>
          <a:prstGeom prst="rect">
            <a:avLst/>
          </a:prstGeom>
          <a:noFill/>
          <a:ln>
            <a:noFill/>
          </a:ln>
        </p:spPr>
        <p:txBody>
          <a:bodyPr anchorCtr="0" anchor="b" bIns="45700" lIns="0"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 name="Google Shape;45;g2b1567934a5_0_15"/>
          <p:cNvSpPr txBox="1"/>
          <p:nvPr>
            <p:ph idx="12" type="sldNum"/>
          </p:nvPr>
        </p:nvSpPr>
        <p:spPr>
          <a:xfrm>
            <a:off x="10417905" y="6558140"/>
            <a:ext cx="1462200" cy="180000"/>
          </a:xfrm>
          <a:prstGeom prst="rect">
            <a:avLst/>
          </a:prstGeom>
          <a:noFill/>
          <a:ln>
            <a:noFill/>
          </a:ln>
        </p:spPr>
        <p:txBody>
          <a:bodyPr anchorCtr="0" anchor="b" bIns="45700" lIns="91425" spcFirstLastPara="1" rIns="0"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cSld name="Title Content">
    <p:spTree>
      <p:nvGrpSpPr>
        <p:cNvPr id="46" name="Shape 46"/>
        <p:cNvGrpSpPr/>
        <p:nvPr/>
      </p:nvGrpSpPr>
      <p:grpSpPr>
        <a:xfrm>
          <a:off x="0" y="0"/>
          <a:ext cx="0" cy="0"/>
          <a:chOff x="0" y="0"/>
          <a:chExt cx="0" cy="0"/>
        </a:xfrm>
      </p:grpSpPr>
      <p:sp>
        <p:nvSpPr>
          <p:cNvPr id="47" name="Google Shape;47;p19"/>
          <p:cNvSpPr txBox="1"/>
          <p:nvPr>
            <p:ph type="title"/>
          </p:nvPr>
        </p:nvSpPr>
        <p:spPr>
          <a:xfrm>
            <a:off x="360000" y="736682"/>
            <a:ext cx="8976000" cy="1080000"/>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txBox="1"/>
          <p:nvPr>
            <p:ph idx="1" type="body"/>
          </p:nvPr>
        </p:nvSpPr>
        <p:spPr>
          <a:xfrm>
            <a:off x="360000" y="1980000"/>
            <a:ext cx="11519987" cy="45000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9"/>
          <p:cNvSpPr txBox="1"/>
          <p:nvPr>
            <p:ph idx="10" type="dt"/>
          </p:nvPr>
        </p:nvSpPr>
        <p:spPr>
          <a:xfrm>
            <a:off x="360000" y="6558140"/>
            <a:ext cx="1439993" cy="180000"/>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9"/>
          <p:cNvSpPr txBox="1"/>
          <p:nvPr>
            <p:ph idx="11" type="ftr"/>
          </p:nvPr>
        </p:nvSpPr>
        <p:spPr>
          <a:xfrm>
            <a:off x="360000" y="359999"/>
            <a:ext cx="8976000" cy="19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2" type="sldNum"/>
          </p:nvPr>
        </p:nvSpPr>
        <p:spPr>
          <a:xfrm>
            <a:off x="10417905" y="6558140"/>
            <a:ext cx="1462304" cy="180000"/>
          </a:xfrm>
          <a:prstGeom prst="rect">
            <a:avLst/>
          </a:prstGeom>
          <a:noFill/>
          <a:ln>
            <a:noFill/>
          </a:ln>
        </p:spPr>
        <p:txBody>
          <a:bodyPr anchorCtr="0" anchor="b" bIns="45700" lIns="91425" spcFirstLastPara="1" rIns="0"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type="title">
  <p:cSld name="TITLE">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7"/>
          <p:cNvSpPr txBox="1"/>
          <p:nvPr>
            <p:ph type="ctrTitle"/>
          </p:nvPr>
        </p:nvSpPr>
        <p:spPr>
          <a:xfrm>
            <a:off x="1416000" y="2520000"/>
            <a:ext cx="9360000" cy="1080000"/>
          </a:xfrm>
          <a:prstGeom prst="rect">
            <a:avLst/>
          </a:prstGeom>
          <a:noFill/>
          <a:ln>
            <a:noFill/>
          </a:ln>
        </p:spPr>
        <p:txBody>
          <a:bodyPr anchorCtr="0" anchor="b" bIns="0" lIns="0" spcFirstLastPara="1" rIns="0" wrap="square" tIns="0">
            <a:normAutofit/>
          </a:bodyPr>
          <a:lstStyle>
            <a:lvl1pPr lvl="0" algn="ctr">
              <a:lnSpc>
                <a:spcPct val="80000"/>
              </a:lnSpc>
              <a:spcBef>
                <a:spcPts val="0"/>
              </a:spcBef>
              <a:spcAft>
                <a:spcPts val="0"/>
              </a:spcAft>
              <a:buClr>
                <a:schemeClr val="dk1"/>
              </a:buClr>
              <a:buSzPts val="4200"/>
              <a:buFont typeface="Arial Black"/>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 type="subTitle"/>
          </p:nvPr>
        </p:nvSpPr>
        <p:spPr>
          <a:xfrm>
            <a:off x="1416000" y="3789000"/>
            <a:ext cx="9360000" cy="1468800"/>
          </a:xfrm>
          <a:prstGeom prst="rect">
            <a:avLst/>
          </a:prstGeom>
          <a:noFill/>
          <a:ln>
            <a:noFill/>
          </a:ln>
        </p:spPr>
        <p:txBody>
          <a:bodyPr anchorCtr="0" anchor="t" bIns="0" lIns="0" spcFirstLastPara="1" rIns="0" wrap="square" tIns="0">
            <a:normAutofit/>
          </a:bodyPr>
          <a:lstStyle>
            <a:lvl1pPr lvl="0" algn="ctr">
              <a:lnSpc>
                <a:spcPct val="100000"/>
              </a:lnSpc>
              <a:spcBef>
                <a:spcPts val="1000"/>
              </a:spcBef>
              <a:spcAft>
                <a:spcPts val="0"/>
              </a:spcAft>
              <a:buClr>
                <a:schemeClr val="dk1"/>
              </a:buClr>
              <a:buSzPts val="1800"/>
              <a:buNone/>
              <a:defRPr sz="18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5" name="Google Shape;55;p17"/>
          <p:cNvSpPr txBox="1"/>
          <p:nvPr>
            <p:ph idx="10" type="dt"/>
          </p:nvPr>
        </p:nvSpPr>
        <p:spPr>
          <a:xfrm>
            <a:off x="360000" y="6558140"/>
            <a:ext cx="1439993" cy="180000"/>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2" type="sldNum"/>
          </p:nvPr>
        </p:nvSpPr>
        <p:spPr>
          <a:xfrm>
            <a:off x="10417905" y="6558140"/>
            <a:ext cx="1462304" cy="180000"/>
          </a:xfrm>
          <a:prstGeom prst="rect">
            <a:avLst/>
          </a:prstGeom>
          <a:noFill/>
          <a:ln>
            <a:noFill/>
          </a:ln>
        </p:spPr>
        <p:txBody>
          <a:bodyPr anchorCtr="0" anchor="b" bIns="45700" lIns="91425" spcFirstLastPara="1" rIns="0"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57" name="Google Shape;57;p17"/>
          <p:cNvSpPr txBox="1"/>
          <p:nvPr/>
        </p:nvSpPr>
        <p:spPr>
          <a:xfrm rot="-5400000">
            <a:off x="10738800" y="5196244"/>
            <a:ext cx="2160000" cy="123111"/>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rgbClr val="898989"/>
                </a:solidFill>
                <a:latin typeface="Arial"/>
                <a:ea typeface="Arial"/>
                <a:cs typeface="Arial"/>
                <a:sym typeface="Arial"/>
              </a:rPr>
              <a:t>© Thomas Ott</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1">
  <p:cSld name="TITLE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g2b1567934a5_0_6"/>
          <p:cNvSpPr txBox="1"/>
          <p:nvPr>
            <p:ph type="ctrTitle"/>
          </p:nvPr>
        </p:nvSpPr>
        <p:spPr>
          <a:xfrm>
            <a:off x="1416000" y="2520000"/>
            <a:ext cx="9360000" cy="1080000"/>
          </a:xfrm>
          <a:prstGeom prst="rect">
            <a:avLst/>
          </a:prstGeom>
          <a:noFill/>
          <a:ln>
            <a:noFill/>
          </a:ln>
        </p:spPr>
        <p:txBody>
          <a:bodyPr anchorCtr="0" anchor="b" bIns="0" lIns="0" spcFirstLastPara="1" rIns="0" wrap="square" tIns="0">
            <a:normAutofit/>
          </a:bodyPr>
          <a:lstStyle>
            <a:lvl1pPr lvl="0" rtl="0" algn="ctr">
              <a:lnSpc>
                <a:spcPct val="80000"/>
              </a:lnSpc>
              <a:spcBef>
                <a:spcPts val="0"/>
              </a:spcBef>
              <a:spcAft>
                <a:spcPts val="0"/>
              </a:spcAft>
              <a:buClr>
                <a:schemeClr val="dk1"/>
              </a:buClr>
              <a:buSzPts val="4200"/>
              <a:buFont typeface="Arial Black"/>
              <a:buNone/>
              <a:defRPr sz="4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g2b1567934a5_0_6"/>
          <p:cNvSpPr txBox="1"/>
          <p:nvPr>
            <p:ph idx="1" type="subTitle"/>
          </p:nvPr>
        </p:nvSpPr>
        <p:spPr>
          <a:xfrm>
            <a:off x="1416000" y="3789000"/>
            <a:ext cx="9360000" cy="1468800"/>
          </a:xfrm>
          <a:prstGeom prst="rect">
            <a:avLst/>
          </a:prstGeom>
          <a:noFill/>
          <a:ln>
            <a:noFill/>
          </a:ln>
        </p:spPr>
        <p:txBody>
          <a:bodyPr anchorCtr="0" anchor="t" bIns="0" lIns="0" spcFirstLastPara="1" rIns="0" wrap="square" tIns="0">
            <a:normAutofit/>
          </a:bodyPr>
          <a:lstStyle>
            <a:lvl1pPr lvl="0" rtl="0" algn="ctr">
              <a:lnSpc>
                <a:spcPct val="100000"/>
              </a:lnSpc>
              <a:spcBef>
                <a:spcPts val="1000"/>
              </a:spcBef>
              <a:spcAft>
                <a:spcPts val="0"/>
              </a:spcAft>
              <a:buClr>
                <a:schemeClr val="dk1"/>
              </a:buClr>
              <a:buSzPts val="1800"/>
              <a:buNone/>
              <a:defRPr sz="1800"/>
            </a:lvl1pPr>
            <a:lvl2pPr lvl="1" rtl="0" algn="ctr">
              <a:lnSpc>
                <a:spcPct val="100000"/>
              </a:lnSpc>
              <a:spcBef>
                <a:spcPts val="500"/>
              </a:spcBef>
              <a:spcAft>
                <a:spcPts val="0"/>
              </a:spcAft>
              <a:buClr>
                <a:schemeClr val="dk1"/>
              </a:buClr>
              <a:buSzPts val="2000"/>
              <a:buNone/>
              <a:defRPr sz="2000"/>
            </a:lvl2pPr>
            <a:lvl3pPr lvl="2" rtl="0" algn="ctr">
              <a:lnSpc>
                <a:spcPct val="100000"/>
              </a:lnSpc>
              <a:spcBef>
                <a:spcPts val="500"/>
              </a:spcBef>
              <a:spcAft>
                <a:spcPts val="0"/>
              </a:spcAft>
              <a:buClr>
                <a:schemeClr val="dk1"/>
              </a:buClr>
              <a:buSzPts val="1800"/>
              <a:buNone/>
              <a:defRPr sz="1800"/>
            </a:lvl3pPr>
            <a:lvl4pPr lvl="3" rtl="0" algn="ctr">
              <a:lnSpc>
                <a:spcPct val="100000"/>
              </a:lnSpc>
              <a:spcBef>
                <a:spcPts val="500"/>
              </a:spcBef>
              <a:spcAft>
                <a:spcPts val="0"/>
              </a:spcAft>
              <a:buClr>
                <a:schemeClr val="dk1"/>
              </a:buClr>
              <a:buSzPts val="1600"/>
              <a:buNone/>
              <a:defRPr sz="1600"/>
            </a:lvl4pPr>
            <a:lvl5pPr lvl="4" rtl="0" algn="ctr">
              <a:lnSpc>
                <a:spcPct val="10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1" name="Google Shape;61;g2b1567934a5_0_6"/>
          <p:cNvSpPr txBox="1"/>
          <p:nvPr>
            <p:ph idx="10" type="dt"/>
          </p:nvPr>
        </p:nvSpPr>
        <p:spPr>
          <a:xfrm>
            <a:off x="360000" y="6558140"/>
            <a:ext cx="1440000" cy="180000"/>
          </a:xfrm>
          <a:prstGeom prst="rect">
            <a:avLst/>
          </a:prstGeom>
          <a:noFill/>
          <a:ln>
            <a:noFill/>
          </a:ln>
        </p:spPr>
        <p:txBody>
          <a:bodyPr anchorCtr="0" anchor="b" bIns="45700" lIns="0"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g2b1567934a5_0_6"/>
          <p:cNvSpPr txBox="1"/>
          <p:nvPr>
            <p:ph idx="12" type="sldNum"/>
          </p:nvPr>
        </p:nvSpPr>
        <p:spPr>
          <a:xfrm>
            <a:off x="10417905" y="6558140"/>
            <a:ext cx="1462200" cy="180000"/>
          </a:xfrm>
          <a:prstGeom prst="rect">
            <a:avLst/>
          </a:prstGeom>
          <a:noFill/>
          <a:ln>
            <a:noFill/>
          </a:ln>
        </p:spPr>
        <p:txBody>
          <a:bodyPr anchorCtr="0" anchor="b" bIns="45700" lIns="91425" spcFirstLastPara="1" rIns="0"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63" name="Google Shape;63;g2b1567934a5_0_6"/>
          <p:cNvSpPr txBox="1"/>
          <p:nvPr/>
        </p:nvSpPr>
        <p:spPr>
          <a:xfrm rot="-5400000">
            <a:off x="10738745" y="5196300"/>
            <a:ext cx="21600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rgbClr val="898989"/>
                </a:solidFill>
                <a:latin typeface="Arial"/>
                <a:ea typeface="Arial"/>
                <a:cs typeface="Arial"/>
                <a:sym typeface="Arial"/>
              </a:rPr>
              <a:t>© Thomas Ott</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 name="Shape 64"/>
        <p:cNvGrpSpPr/>
        <p:nvPr/>
      </p:nvGrpSpPr>
      <p:grpSpPr>
        <a:xfrm>
          <a:off x="0" y="0"/>
          <a:ext cx="0" cy="0"/>
          <a:chOff x="0" y="0"/>
          <a:chExt cx="0" cy="0"/>
        </a:xfrm>
      </p:grpSpPr>
      <p:sp>
        <p:nvSpPr>
          <p:cNvPr id="65" name="Google Shape;65;p20"/>
          <p:cNvSpPr txBox="1"/>
          <p:nvPr>
            <p:ph type="ctrTitle"/>
          </p:nvPr>
        </p:nvSpPr>
        <p:spPr>
          <a:xfrm>
            <a:off x="1416000" y="2520000"/>
            <a:ext cx="9360000" cy="1080000"/>
          </a:xfrm>
          <a:prstGeom prst="rect">
            <a:avLst/>
          </a:prstGeom>
          <a:noFill/>
          <a:ln>
            <a:noFill/>
          </a:ln>
        </p:spPr>
        <p:txBody>
          <a:bodyPr anchorCtr="0" anchor="b" bIns="0" lIns="0" spcFirstLastPara="1" rIns="0" wrap="square" tIns="0">
            <a:normAutofit/>
          </a:bodyPr>
          <a:lstStyle>
            <a:lvl1pPr lvl="0" algn="ctr">
              <a:lnSpc>
                <a:spcPct val="80000"/>
              </a:lnSpc>
              <a:spcBef>
                <a:spcPts val="0"/>
              </a:spcBef>
              <a:spcAft>
                <a:spcPts val="0"/>
              </a:spcAft>
              <a:buClr>
                <a:schemeClr val="dk1"/>
              </a:buClr>
              <a:buSzPts val="4200"/>
              <a:buFont typeface="Arial Black"/>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0"/>
          <p:cNvSpPr txBox="1"/>
          <p:nvPr>
            <p:ph idx="1" type="subTitle"/>
          </p:nvPr>
        </p:nvSpPr>
        <p:spPr>
          <a:xfrm>
            <a:off x="1416000" y="3789000"/>
            <a:ext cx="9360000" cy="1468800"/>
          </a:xfrm>
          <a:prstGeom prst="rect">
            <a:avLst/>
          </a:prstGeom>
          <a:noFill/>
          <a:ln>
            <a:noFill/>
          </a:ln>
        </p:spPr>
        <p:txBody>
          <a:bodyPr anchorCtr="0" anchor="t" bIns="0" lIns="0" spcFirstLastPara="1" rIns="0" wrap="square" tIns="0">
            <a:normAutofit/>
          </a:bodyPr>
          <a:lstStyle>
            <a:lvl1pPr lvl="0" algn="ctr">
              <a:lnSpc>
                <a:spcPct val="100000"/>
              </a:lnSpc>
              <a:spcBef>
                <a:spcPts val="1000"/>
              </a:spcBef>
              <a:spcAft>
                <a:spcPts val="0"/>
              </a:spcAft>
              <a:buClr>
                <a:schemeClr val="dk1"/>
              </a:buClr>
              <a:buSzPts val="1800"/>
              <a:buNone/>
              <a:defRPr sz="18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7" name="Google Shape;67;p20"/>
          <p:cNvSpPr txBox="1"/>
          <p:nvPr>
            <p:ph idx="10" type="dt"/>
          </p:nvPr>
        </p:nvSpPr>
        <p:spPr>
          <a:xfrm>
            <a:off x="360000" y="6558140"/>
            <a:ext cx="1439993" cy="180000"/>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0"/>
          <p:cNvSpPr txBox="1"/>
          <p:nvPr>
            <p:ph idx="12" type="sldNum"/>
          </p:nvPr>
        </p:nvSpPr>
        <p:spPr>
          <a:xfrm>
            <a:off x="10417905" y="6558140"/>
            <a:ext cx="1462304" cy="180000"/>
          </a:xfrm>
          <a:prstGeom prst="rect">
            <a:avLst/>
          </a:prstGeom>
          <a:noFill/>
          <a:ln>
            <a:noFill/>
          </a:ln>
        </p:spPr>
        <p:txBody>
          <a:bodyPr anchorCtr="0" anchor="b" bIns="45700" lIns="91425" spcFirstLastPara="1" rIns="0"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1">
  <p:cSld name="Title - Image 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1"/>
          <p:cNvSpPr txBox="1"/>
          <p:nvPr>
            <p:ph type="ctrTitle"/>
          </p:nvPr>
        </p:nvSpPr>
        <p:spPr>
          <a:xfrm>
            <a:off x="1416000" y="2520000"/>
            <a:ext cx="9360000" cy="1080000"/>
          </a:xfrm>
          <a:prstGeom prst="rect">
            <a:avLst/>
          </a:prstGeom>
          <a:noFill/>
          <a:ln>
            <a:noFill/>
          </a:ln>
        </p:spPr>
        <p:txBody>
          <a:bodyPr anchorCtr="0" anchor="b" bIns="0" lIns="0" spcFirstLastPara="1" rIns="0" wrap="square" tIns="0">
            <a:normAutofit/>
          </a:bodyPr>
          <a:lstStyle>
            <a:lvl1pPr lvl="0" algn="ctr">
              <a:lnSpc>
                <a:spcPct val="80000"/>
              </a:lnSpc>
              <a:spcBef>
                <a:spcPts val="0"/>
              </a:spcBef>
              <a:spcAft>
                <a:spcPts val="0"/>
              </a:spcAft>
              <a:buClr>
                <a:schemeClr val="dk1"/>
              </a:buClr>
              <a:buSzPts val="4200"/>
              <a:buFont typeface="Arial Black"/>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1"/>
          <p:cNvSpPr txBox="1"/>
          <p:nvPr>
            <p:ph idx="1" type="subTitle"/>
          </p:nvPr>
        </p:nvSpPr>
        <p:spPr>
          <a:xfrm>
            <a:off x="1416000" y="3789000"/>
            <a:ext cx="9360000" cy="1468800"/>
          </a:xfrm>
          <a:prstGeom prst="rect">
            <a:avLst/>
          </a:prstGeom>
          <a:noFill/>
          <a:ln>
            <a:noFill/>
          </a:ln>
        </p:spPr>
        <p:txBody>
          <a:bodyPr anchorCtr="0" anchor="t" bIns="0" lIns="0" spcFirstLastPara="1" rIns="0" wrap="square" tIns="0">
            <a:normAutofit/>
          </a:bodyPr>
          <a:lstStyle>
            <a:lvl1pPr lvl="0" algn="ctr">
              <a:lnSpc>
                <a:spcPct val="100000"/>
              </a:lnSpc>
              <a:spcBef>
                <a:spcPts val="1000"/>
              </a:spcBef>
              <a:spcAft>
                <a:spcPts val="0"/>
              </a:spcAft>
              <a:buClr>
                <a:schemeClr val="dk1"/>
              </a:buClr>
              <a:buSzPts val="1800"/>
              <a:buNone/>
              <a:defRPr sz="18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2" name="Google Shape;72;p21"/>
          <p:cNvSpPr txBox="1"/>
          <p:nvPr>
            <p:ph idx="10" type="dt"/>
          </p:nvPr>
        </p:nvSpPr>
        <p:spPr>
          <a:xfrm>
            <a:off x="360000" y="6558140"/>
            <a:ext cx="1439993" cy="180000"/>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1"/>
          <p:cNvSpPr txBox="1"/>
          <p:nvPr>
            <p:ph idx="12" type="sldNum"/>
          </p:nvPr>
        </p:nvSpPr>
        <p:spPr>
          <a:xfrm>
            <a:off x="10417905" y="6558140"/>
            <a:ext cx="1462304" cy="180000"/>
          </a:xfrm>
          <a:prstGeom prst="rect">
            <a:avLst/>
          </a:prstGeom>
          <a:noFill/>
          <a:ln>
            <a:noFill/>
          </a:ln>
        </p:spPr>
        <p:txBody>
          <a:bodyPr anchorCtr="0" anchor="b" bIns="45700" lIns="91425" spcFirstLastPara="1" rIns="0"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74" name="Google Shape;74;p21"/>
          <p:cNvSpPr txBox="1"/>
          <p:nvPr/>
        </p:nvSpPr>
        <p:spPr>
          <a:xfrm rot="-5400000">
            <a:off x="10738800" y="5196244"/>
            <a:ext cx="2160000" cy="123111"/>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rgbClr val="898989"/>
                </a:solidFill>
                <a:latin typeface="Arial"/>
                <a:ea typeface="Arial"/>
                <a:cs typeface="Arial"/>
                <a:sym typeface="Arial"/>
              </a:rPr>
              <a:t>© Axel Becker</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3">
  <p:cSld name="Title - Image 3">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22"/>
          <p:cNvSpPr txBox="1"/>
          <p:nvPr>
            <p:ph type="ctrTitle"/>
          </p:nvPr>
        </p:nvSpPr>
        <p:spPr>
          <a:xfrm>
            <a:off x="1416000" y="2520000"/>
            <a:ext cx="9360000" cy="1080000"/>
          </a:xfrm>
          <a:prstGeom prst="rect">
            <a:avLst/>
          </a:prstGeom>
          <a:noFill/>
          <a:ln>
            <a:noFill/>
          </a:ln>
        </p:spPr>
        <p:txBody>
          <a:bodyPr anchorCtr="0" anchor="b" bIns="0" lIns="0" spcFirstLastPara="1" rIns="0" wrap="square" tIns="0">
            <a:normAutofit/>
          </a:bodyPr>
          <a:lstStyle>
            <a:lvl1pPr lvl="0" algn="ctr">
              <a:lnSpc>
                <a:spcPct val="80000"/>
              </a:lnSpc>
              <a:spcBef>
                <a:spcPts val="0"/>
              </a:spcBef>
              <a:spcAft>
                <a:spcPts val="0"/>
              </a:spcAft>
              <a:buClr>
                <a:schemeClr val="dk1"/>
              </a:buClr>
              <a:buSzPts val="4200"/>
              <a:buFont typeface="Arial Black"/>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2"/>
          <p:cNvSpPr txBox="1"/>
          <p:nvPr>
            <p:ph idx="1" type="subTitle"/>
          </p:nvPr>
        </p:nvSpPr>
        <p:spPr>
          <a:xfrm>
            <a:off x="1416000" y="3789000"/>
            <a:ext cx="9360000" cy="1468800"/>
          </a:xfrm>
          <a:prstGeom prst="rect">
            <a:avLst/>
          </a:prstGeom>
          <a:noFill/>
          <a:ln>
            <a:noFill/>
          </a:ln>
        </p:spPr>
        <p:txBody>
          <a:bodyPr anchorCtr="0" anchor="t" bIns="0" lIns="0" spcFirstLastPara="1" rIns="0" wrap="square" tIns="0">
            <a:normAutofit/>
          </a:bodyPr>
          <a:lstStyle>
            <a:lvl1pPr lvl="0" algn="ctr">
              <a:lnSpc>
                <a:spcPct val="100000"/>
              </a:lnSpc>
              <a:spcBef>
                <a:spcPts val="1000"/>
              </a:spcBef>
              <a:spcAft>
                <a:spcPts val="0"/>
              </a:spcAft>
              <a:buClr>
                <a:schemeClr val="dk1"/>
              </a:buClr>
              <a:buSzPts val="1800"/>
              <a:buNone/>
              <a:defRPr sz="18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8" name="Google Shape;78;p22"/>
          <p:cNvSpPr txBox="1"/>
          <p:nvPr>
            <p:ph idx="10" type="dt"/>
          </p:nvPr>
        </p:nvSpPr>
        <p:spPr>
          <a:xfrm>
            <a:off x="360000" y="6558140"/>
            <a:ext cx="1439993" cy="180000"/>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2"/>
          <p:cNvSpPr txBox="1"/>
          <p:nvPr>
            <p:ph idx="12" type="sldNum"/>
          </p:nvPr>
        </p:nvSpPr>
        <p:spPr>
          <a:xfrm>
            <a:off x="10417905" y="6558140"/>
            <a:ext cx="1462304" cy="180000"/>
          </a:xfrm>
          <a:prstGeom prst="rect">
            <a:avLst/>
          </a:prstGeom>
          <a:noFill/>
          <a:ln>
            <a:noFill/>
          </a:ln>
        </p:spPr>
        <p:txBody>
          <a:bodyPr anchorCtr="0" anchor="b" bIns="45700" lIns="91425" spcFirstLastPara="1" rIns="0"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80" name="Google Shape;80;p22"/>
          <p:cNvSpPr txBox="1"/>
          <p:nvPr/>
        </p:nvSpPr>
        <p:spPr>
          <a:xfrm rot="-5400000">
            <a:off x="10738800" y="5196244"/>
            <a:ext cx="2160000" cy="123111"/>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rgbClr val="898989"/>
                </a:solidFill>
                <a:latin typeface="Arial"/>
                <a:ea typeface="Arial"/>
                <a:cs typeface="Arial"/>
                <a:sym typeface="Arial"/>
              </a:rPr>
              <a:t>© Thomas Ott</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81" name="Shape 81"/>
        <p:cNvGrpSpPr/>
        <p:nvPr/>
      </p:nvGrpSpPr>
      <p:grpSpPr>
        <a:xfrm>
          <a:off x="0" y="0"/>
          <a:ext cx="0" cy="0"/>
          <a:chOff x="0" y="0"/>
          <a:chExt cx="0" cy="0"/>
        </a:xfrm>
      </p:grpSpPr>
      <p:sp>
        <p:nvSpPr>
          <p:cNvPr id="82" name="Google Shape;82;p23"/>
          <p:cNvSpPr txBox="1"/>
          <p:nvPr>
            <p:ph type="title"/>
          </p:nvPr>
        </p:nvSpPr>
        <p:spPr>
          <a:xfrm>
            <a:off x="360000" y="3924000"/>
            <a:ext cx="11558700" cy="1080000"/>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chemeClr val="dk1"/>
              </a:buClr>
              <a:buSzPts val="4200"/>
              <a:buFont typeface="Arial Black"/>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3"/>
          <p:cNvSpPr txBox="1"/>
          <p:nvPr>
            <p:ph idx="1" type="body"/>
          </p:nvPr>
        </p:nvSpPr>
        <p:spPr>
          <a:xfrm>
            <a:off x="360000" y="5040000"/>
            <a:ext cx="7919993" cy="1080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1800"/>
              <a:buNone/>
              <a:defRPr sz="1800">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4" name="Google Shape;84;p23"/>
          <p:cNvSpPr txBox="1"/>
          <p:nvPr>
            <p:ph idx="10" type="dt"/>
          </p:nvPr>
        </p:nvSpPr>
        <p:spPr>
          <a:xfrm>
            <a:off x="360000" y="6558140"/>
            <a:ext cx="1439993" cy="180000"/>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3"/>
          <p:cNvSpPr txBox="1"/>
          <p:nvPr>
            <p:ph idx="11" type="ftr"/>
          </p:nvPr>
        </p:nvSpPr>
        <p:spPr>
          <a:xfrm>
            <a:off x="360000" y="360000"/>
            <a:ext cx="8976000" cy="189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3"/>
          <p:cNvSpPr txBox="1"/>
          <p:nvPr>
            <p:ph idx="12" type="sldNum"/>
          </p:nvPr>
        </p:nvSpPr>
        <p:spPr>
          <a:xfrm>
            <a:off x="10417905" y="6558140"/>
            <a:ext cx="1462304" cy="180000"/>
          </a:xfrm>
          <a:prstGeom prst="rect">
            <a:avLst/>
          </a:prstGeom>
          <a:noFill/>
          <a:ln>
            <a:noFill/>
          </a:ln>
        </p:spPr>
        <p:txBody>
          <a:bodyPr anchorCtr="0" anchor="b" bIns="45700" lIns="91425" spcFirstLastPara="1" rIns="0"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
        <p:nvSpPr>
          <p:cNvPr id="21" name="Google Shape;21;p16"/>
          <p:cNvSpPr txBox="1"/>
          <p:nvPr>
            <p:ph type="title"/>
          </p:nvPr>
        </p:nvSpPr>
        <p:spPr>
          <a:xfrm>
            <a:off x="360000" y="736682"/>
            <a:ext cx="8976000" cy="1080000"/>
          </a:xfrm>
          <a:prstGeom prst="rect">
            <a:avLst/>
          </a:prstGeom>
          <a:noFill/>
          <a:ln>
            <a:noFill/>
          </a:ln>
        </p:spPr>
        <p:txBody>
          <a:bodyPr anchorCtr="0" anchor="b" bIns="0" lIns="0" spcFirstLastPara="1" rIns="0" wrap="square" tIns="0">
            <a:normAutofit/>
          </a:bodyPr>
          <a:lstStyle>
            <a:lvl1pPr lvl="0" marR="0" rtl="0" algn="l">
              <a:lnSpc>
                <a:spcPct val="80000"/>
              </a:lnSpc>
              <a:spcBef>
                <a:spcPts val="0"/>
              </a:spcBef>
              <a:spcAft>
                <a:spcPts val="0"/>
              </a:spcAft>
              <a:buClr>
                <a:schemeClr val="dk1"/>
              </a:buClr>
              <a:buSzPts val="4200"/>
              <a:buFont typeface="Arial Black"/>
              <a:buNone/>
              <a:defRPr b="0" i="0" sz="4200" u="none" cap="none" strike="noStrike">
                <a:solidFill>
                  <a:schemeClr val="dk1"/>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16"/>
          <p:cNvSpPr txBox="1"/>
          <p:nvPr>
            <p:ph idx="1" type="body"/>
          </p:nvPr>
        </p:nvSpPr>
        <p:spPr>
          <a:xfrm>
            <a:off x="360000" y="1980000"/>
            <a:ext cx="11519987" cy="45000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10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42900" lvl="1" marL="914400" marR="0" rtl="0" algn="l">
              <a:lnSpc>
                <a:spcPct val="100000"/>
              </a:lnSpc>
              <a:spcBef>
                <a:spcPts val="5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5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5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5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23" name="Google Shape;23;p16"/>
          <p:cNvGrpSpPr/>
          <p:nvPr/>
        </p:nvGrpSpPr>
        <p:grpSpPr>
          <a:xfrm>
            <a:off x="9917994" y="179999"/>
            <a:ext cx="2272819" cy="910166"/>
            <a:chOff x="7454900" y="306388"/>
            <a:chExt cx="1704614" cy="682624"/>
          </a:xfrm>
        </p:grpSpPr>
        <p:sp>
          <p:nvSpPr>
            <p:cNvPr id="24" name="Google Shape;24;p16"/>
            <p:cNvSpPr/>
            <p:nvPr/>
          </p:nvSpPr>
          <p:spPr>
            <a:xfrm>
              <a:off x="7454900" y="309563"/>
              <a:ext cx="1689100" cy="677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5" name="Google Shape;25;p16"/>
            <p:cNvSpPr/>
            <p:nvPr/>
          </p:nvSpPr>
          <p:spPr>
            <a:xfrm>
              <a:off x="7454900" y="306388"/>
              <a:ext cx="1704614" cy="682624"/>
            </a:xfrm>
            <a:custGeom>
              <a:rect b="b" l="l" r="r" t="t"/>
              <a:pathLst>
                <a:path extrusionOk="0" h="831" w="2079">
                  <a:moveTo>
                    <a:pt x="0" y="0"/>
                  </a:moveTo>
                  <a:lnTo>
                    <a:pt x="0" y="0"/>
                  </a:lnTo>
                  <a:lnTo>
                    <a:pt x="2079" y="0"/>
                  </a:lnTo>
                  <a:lnTo>
                    <a:pt x="2079" y="831"/>
                  </a:lnTo>
                  <a:lnTo>
                    <a:pt x="0" y="831"/>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6" name="Google Shape;26;p16"/>
            <p:cNvSpPr/>
            <p:nvPr/>
          </p:nvSpPr>
          <p:spPr>
            <a:xfrm>
              <a:off x="7499350" y="325438"/>
              <a:ext cx="525463" cy="576262"/>
            </a:xfrm>
            <a:custGeom>
              <a:rect b="b" l="l" r="r" t="t"/>
              <a:pathLst>
                <a:path extrusionOk="0" h="701" w="647">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7" name="Google Shape;27;p16"/>
            <p:cNvSpPr/>
            <p:nvPr/>
          </p:nvSpPr>
          <p:spPr>
            <a:xfrm>
              <a:off x="7499350" y="325438"/>
              <a:ext cx="525463" cy="576262"/>
            </a:xfrm>
            <a:custGeom>
              <a:rect b="b" l="l" r="r" t="t"/>
              <a:pathLst>
                <a:path extrusionOk="0" h="701" w="647">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8" name="Google Shape;28;p16"/>
            <p:cNvSpPr/>
            <p:nvPr/>
          </p:nvSpPr>
          <p:spPr>
            <a:xfrm>
              <a:off x="7688263" y="465138"/>
              <a:ext cx="273050" cy="304800"/>
            </a:xfrm>
            <a:custGeom>
              <a:rect b="b" l="l" r="r" t="t"/>
              <a:pathLst>
                <a:path extrusionOk="0" h="370" w="337">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9" name="Google Shape;29;p16"/>
            <p:cNvSpPr/>
            <p:nvPr/>
          </p:nvSpPr>
          <p:spPr>
            <a:xfrm>
              <a:off x="7613650" y="406400"/>
              <a:ext cx="296863" cy="406400"/>
            </a:xfrm>
            <a:custGeom>
              <a:rect b="b" l="l" r="r" t="t"/>
              <a:pathLst>
                <a:path extrusionOk="0" h="496" w="36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30" name="Google Shape;30;p16"/>
            <p:cNvSpPr/>
            <p:nvPr/>
          </p:nvSpPr>
          <p:spPr>
            <a:xfrm>
              <a:off x="7700963" y="400050"/>
              <a:ext cx="238125" cy="323850"/>
            </a:xfrm>
            <a:custGeom>
              <a:rect b="b" l="l" r="r" t="t"/>
              <a:pathLst>
                <a:path extrusionOk="0" h="393" w="292">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31" name="Google Shape;31;p16"/>
            <p:cNvSpPr/>
            <p:nvPr/>
          </p:nvSpPr>
          <p:spPr>
            <a:xfrm>
              <a:off x="7686675" y="476250"/>
              <a:ext cx="280988" cy="304800"/>
            </a:xfrm>
            <a:custGeom>
              <a:rect b="b" l="l" r="r" t="t"/>
              <a:pathLst>
                <a:path extrusionOk="0" h="372" w="346">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32" name="Google Shape;32;p16"/>
            <p:cNvSpPr/>
            <p:nvPr/>
          </p:nvSpPr>
          <p:spPr>
            <a:xfrm>
              <a:off x="7694613" y="509588"/>
              <a:ext cx="328613" cy="385762"/>
            </a:xfrm>
            <a:custGeom>
              <a:rect b="b" l="l" r="r" t="t"/>
              <a:pathLst>
                <a:path extrusionOk="0" h="470" w="404">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33" name="Google Shape;33;p16"/>
            <p:cNvSpPr/>
            <p:nvPr/>
          </p:nvSpPr>
          <p:spPr>
            <a:xfrm>
              <a:off x="7816850" y="631825"/>
              <a:ext cx="188913" cy="146050"/>
            </a:xfrm>
            <a:custGeom>
              <a:rect b="b" l="l" r="r" t="t"/>
              <a:pathLst>
                <a:path extrusionOk="0" h="178" w="232">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34" name="Google Shape;34;p16"/>
            <p:cNvSpPr/>
            <p:nvPr/>
          </p:nvSpPr>
          <p:spPr>
            <a:xfrm>
              <a:off x="8123238" y="455613"/>
              <a:ext cx="800100" cy="385762"/>
            </a:xfrm>
            <a:custGeom>
              <a:rect b="b" l="l" r="r" t="t"/>
              <a:pathLst>
                <a:path extrusionOk="0" h="469" w="986">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grpSp>
      <p:sp>
        <p:nvSpPr>
          <p:cNvPr id="35" name="Google Shape;35;p16"/>
          <p:cNvSpPr txBox="1"/>
          <p:nvPr>
            <p:ph idx="10" type="dt"/>
          </p:nvPr>
        </p:nvSpPr>
        <p:spPr>
          <a:xfrm>
            <a:off x="360000" y="6558140"/>
            <a:ext cx="1439993" cy="180000"/>
          </a:xfrm>
          <a:prstGeom prst="rect">
            <a:avLst/>
          </a:prstGeom>
          <a:noFill/>
          <a:ln>
            <a:noFill/>
          </a:ln>
        </p:spPr>
        <p:txBody>
          <a:bodyPr anchorCtr="0" anchor="b" bIns="45700" lIns="0"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6" name="Google Shape;36;p16"/>
          <p:cNvSpPr txBox="1"/>
          <p:nvPr>
            <p:ph idx="11" type="ftr"/>
          </p:nvPr>
        </p:nvSpPr>
        <p:spPr>
          <a:xfrm>
            <a:off x="360000" y="359999"/>
            <a:ext cx="8976000" cy="190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 name="Google Shape;37;p16"/>
          <p:cNvSpPr txBox="1"/>
          <p:nvPr>
            <p:ph idx="12" type="sldNum"/>
          </p:nvPr>
        </p:nvSpPr>
        <p:spPr>
          <a:xfrm>
            <a:off x="10417905" y="6558140"/>
            <a:ext cx="1462304" cy="180000"/>
          </a:xfrm>
          <a:prstGeom prst="rect">
            <a:avLst/>
          </a:prstGeom>
          <a:noFill/>
          <a:ln>
            <a:noFill/>
          </a:ln>
        </p:spPr>
        <p:txBody>
          <a:bodyPr anchorCtr="0" anchor="b" bIns="45700" lIns="91425" spcFirstLastPara="1" rIns="0"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38" name="Google Shape;38;p16"/>
          <p:cNvSpPr txBox="1"/>
          <p:nvPr/>
        </p:nvSpPr>
        <p:spPr>
          <a:xfrm>
            <a:off x="2134800" y="6563539"/>
            <a:ext cx="7920000" cy="18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de-DE" sz="800" u="none" cap="none" strike="noStrike">
                <a:solidFill>
                  <a:srgbClr val="888888"/>
                </a:solidFill>
                <a:latin typeface="Arial"/>
                <a:ea typeface="Arial"/>
                <a:cs typeface="Arial"/>
                <a:sym typeface="Arial"/>
              </a:rPr>
              <a:t>Fa</a:t>
            </a:r>
            <a:r>
              <a:rPr lang="de-DE" sz="800">
                <a:solidFill>
                  <a:srgbClr val="888888"/>
                </a:solidFill>
              </a:rPr>
              <a:t>culty</a:t>
            </a:r>
            <a:r>
              <a:rPr b="0" i="0" lang="de-DE" sz="800" u="none" cap="none" strike="noStrike">
                <a:solidFill>
                  <a:srgbClr val="888888"/>
                </a:solidFill>
                <a:latin typeface="Arial"/>
                <a:ea typeface="Arial"/>
                <a:cs typeface="Arial"/>
                <a:sym typeface="Arial"/>
              </a:rPr>
              <a:t> 18 | </a:t>
            </a:r>
            <a:r>
              <a:rPr lang="de-DE" sz="800">
                <a:solidFill>
                  <a:srgbClr val="888888"/>
                </a:solidFill>
              </a:rPr>
              <a:t>Signal Processing Group</a:t>
            </a:r>
            <a:r>
              <a:rPr b="0" i="0" lang="de-DE" sz="800" u="none" cap="none" strike="noStrike">
                <a:solidFill>
                  <a:srgbClr val="888888"/>
                </a:solidFill>
                <a:latin typeface="Arial"/>
                <a:ea typeface="Arial"/>
                <a:cs typeface="Arial"/>
                <a:sym typeface="Arial"/>
              </a:rPr>
              <a:t> | </a:t>
            </a:r>
            <a:r>
              <a:rPr lang="de-DE" sz="800">
                <a:solidFill>
                  <a:srgbClr val="888888"/>
                </a:solidFill>
              </a:rPr>
              <a:t>Supervisor: Olivier Boisard | Team: Data Dorks</a:t>
            </a:r>
            <a:endParaRPr b="0" i="0" sz="1400" u="none" cap="none" strike="noStrike">
              <a:solidFill>
                <a:srgbClr val="000000"/>
              </a:solidFill>
              <a:latin typeface="Arial"/>
              <a:ea typeface="Arial"/>
              <a:cs typeface="Arial"/>
              <a:sym typeface="Arial"/>
            </a:endParaRPr>
          </a:p>
        </p:txBody>
      </p:sp>
      <p:sp>
        <p:nvSpPr>
          <p:cNvPr id="39" name="Google Shape;39;p16"/>
          <p:cNvSpPr txBox="1"/>
          <p:nvPr/>
        </p:nvSpPr>
        <p:spPr>
          <a:xfrm>
            <a:off x="8256000" y="1629000"/>
            <a:ext cx="1080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8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69.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3.png"/></Relationships>
</file>

<file path=ppt/slides/_rels/slide12.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7.png"/><Relationship Id="rId13" Type="http://schemas.openxmlformats.org/officeDocument/2006/relationships/image" Target="../media/image28.png"/><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12.png"/><Relationship Id="rId9" Type="http://schemas.openxmlformats.org/officeDocument/2006/relationships/image" Target="../media/image18.png"/><Relationship Id="rId1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31.png"/><Relationship Id="rId7" Type="http://schemas.openxmlformats.org/officeDocument/2006/relationships/image" Target="../media/image16.png"/><Relationship Id="rId8"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6.xml"/><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40.png"/><Relationship Id="rId7" Type="http://schemas.openxmlformats.org/officeDocument/2006/relationships/image" Target="../media/image24.jpg"/><Relationship Id="rId8"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7.xml"/><Relationship Id="rId4" Type="http://schemas.openxmlformats.org/officeDocument/2006/relationships/image" Target="../media/image70.png"/><Relationship Id="rId5" Type="http://schemas.openxmlformats.org/officeDocument/2006/relationships/image" Target="../media/image30.png"/><Relationship Id="rId6"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8.xml"/><Relationship Id="rId4" Type="http://schemas.openxmlformats.org/officeDocument/2006/relationships/image" Target="../media/image42.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9.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comments" Target="../comments/comment10.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comments" Target="../comments/comment11.xml"/><Relationship Id="rId4" Type="http://schemas.openxmlformats.org/officeDocument/2006/relationships/image" Target="../media/image50.png"/><Relationship Id="rId5"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12.xml"/><Relationship Id="rId4" Type="http://schemas.openxmlformats.org/officeDocument/2006/relationships/image" Target="../media/image55.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74.jpg"/><Relationship Id="rId9" Type="http://schemas.openxmlformats.org/officeDocument/2006/relationships/image" Target="../media/image83.png"/><Relationship Id="rId5" Type="http://schemas.openxmlformats.org/officeDocument/2006/relationships/image" Target="../media/image6.jpg"/><Relationship Id="rId6" Type="http://schemas.openxmlformats.org/officeDocument/2006/relationships/image" Target="../media/image21.jpg"/><Relationship Id="rId7" Type="http://schemas.openxmlformats.org/officeDocument/2006/relationships/image" Target="../media/image41.jpg"/><Relationship Id="rId8"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43.png"/><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7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14.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15.xml"/><Relationship Id="rId4" Type="http://schemas.openxmlformats.org/officeDocument/2006/relationships/image" Target="../media/image51.png"/><Relationship Id="rId5" Type="http://schemas.openxmlformats.org/officeDocument/2006/relationships/image" Target="../media/image58.png"/></Relationships>
</file>

<file path=ppt/slides/_rels/slide26.xml.rels><?xml version="1.0" encoding="UTF-8" standalone="yes"?><Relationships xmlns="http://schemas.openxmlformats.org/package/2006/relationships"><Relationship Id="rId20" Type="http://schemas.openxmlformats.org/officeDocument/2006/relationships/image" Target="../media/image63.png"/><Relationship Id="rId11" Type="http://schemas.openxmlformats.org/officeDocument/2006/relationships/image" Target="../media/image54.png"/><Relationship Id="rId10" Type="http://schemas.openxmlformats.org/officeDocument/2006/relationships/image" Target="../media/image37.png"/><Relationship Id="rId13" Type="http://schemas.openxmlformats.org/officeDocument/2006/relationships/image" Target="../media/image57.png"/><Relationship Id="rId12"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16.xml"/><Relationship Id="rId4" Type="http://schemas.openxmlformats.org/officeDocument/2006/relationships/image" Target="../media/image30.png"/><Relationship Id="rId9" Type="http://schemas.openxmlformats.org/officeDocument/2006/relationships/image" Target="../media/image38.png"/><Relationship Id="rId15" Type="http://schemas.openxmlformats.org/officeDocument/2006/relationships/image" Target="../media/image66.png"/><Relationship Id="rId14" Type="http://schemas.openxmlformats.org/officeDocument/2006/relationships/image" Target="../media/image59.png"/><Relationship Id="rId17" Type="http://schemas.openxmlformats.org/officeDocument/2006/relationships/image" Target="../media/image64.png"/><Relationship Id="rId16" Type="http://schemas.openxmlformats.org/officeDocument/2006/relationships/image" Target="../media/image60.png"/><Relationship Id="rId5" Type="http://schemas.openxmlformats.org/officeDocument/2006/relationships/image" Target="../media/image49.png"/><Relationship Id="rId19" Type="http://schemas.openxmlformats.org/officeDocument/2006/relationships/image" Target="../media/image68.png"/><Relationship Id="rId6" Type="http://schemas.openxmlformats.org/officeDocument/2006/relationships/image" Target="../media/image53.png"/><Relationship Id="rId18" Type="http://schemas.openxmlformats.org/officeDocument/2006/relationships/image" Target="../media/image65.png"/><Relationship Id="rId7" Type="http://schemas.openxmlformats.org/officeDocument/2006/relationships/image" Target="../media/image39.png"/><Relationship Id="rId8"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17.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18.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comments" Target="../comments/commen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datenplattform.darmstadt.de/#!/map/trafficCongestion" TargetMode="External"/><Relationship Id="rId4" Type="http://schemas.openxmlformats.org/officeDocument/2006/relationships/hyperlink" Target="https://datenplattform.darmstadt.de/verkehr/apps/opendata/#/" TargetMode="External"/><Relationship Id="rId5" Type="http://schemas.openxmlformats.org/officeDocument/2006/relationships/hyperlink" Target="https://www.google.de/map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5.png"/><Relationship Id="rId6" Type="http://schemas.openxmlformats.org/officeDocument/2006/relationships/hyperlink" Target="https://mlpills.dev/time-series/error-metrics-for-time-series-forecasting/" TargetMode="External"/><Relationship Id="rId7" Type="http://schemas.openxmlformats.org/officeDocument/2006/relationships/hyperlink" Target="https://sefidian.com/2022/08/18/a-guide-on-regression-error-metrics-with-python-cod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s://medium.com/octave-john-keells-group/xgboost-light-gbm-and-catboost-a-comparison-of-decision-tree-algorithms-and-applications-to-a-f1d2d376d89c" TargetMode="External"/><Relationship Id="rId4" Type="http://schemas.openxmlformats.org/officeDocument/2006/relationships/hyperlink" Target="https://colab.research.google.com/drive/1uCNP2h8mDb3cmiORc5b8mZ5bILFRIU6-?usp=sharing#scrollTo=pih-9yS6e5ga" TargetMode="External"/><Relationship Id="rId5" Type="http://schemas.openxmlformats.org/officeDocument/2006/relationships/hyperlink" Target="https://medium.com/@veribilimi35/machine-learning-part-4-random-forest-gbm-xgboost-lightgbm-catboost-10e4e69eef33" TargetMode="External"/><Relationship Id="rId6" Type="http://schemas.openxmlformats.org/officeDocument/2006/relationships/hyperlink" Target="https://machinelearningmastery.com/time-series-forecasting-with-prophet-in-python/" TargetMode="External"/><Relationship Id="rId7" Type="http://schemas.openxmlformats.org/officeDocument/2006/relationships/hyperlink" Target="https://research.facebook.com/blog/2017/02/prophet-forecasting-at-scal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8.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g2b3cffd89bb_0_56"/>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109" name="Google Shape;109;g2b3cffd89bb_0_56"/>
          <p:cNvSpPr txBox="1"/>
          <p:nvPr/>
        </p:nvSpPr>
        <p:spPr>
          <a:xfrm>
            <a:off x="2179500" y="2399700"/>
            <a:ext cx="7833000" cy="1416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de-DE" sz="5100">
                <a:solidFill>
                  <a:schemeClr val="dk1"/>
                </a:solidFill>
              </a:rPr>
              <a:t>T A D A</a:t>
            </a:r>
            <a:endParaRPr b="1" sz="5100">
              <a:solidFill>
                <a:schemeClr val="dk1"/>
              </a:solidFill>
            </a:endParaRPr>
          </a:p>
          <a:p>
            <a:pPr indent="0" lvl="0" marL="0" rtl="0" algn="ctr">
              <a:lnSpc>
                <a:spcPct val="100000"/>
              </a:lnSpc>
              <a:spcBef>
                <a:spcPts val="0"/>
              </a:spcBef>
              <a:spcAft>
                <a:spcPts val="0"/>
              </a:spcAft>
              <a:buNone/>
            </a:pPr>
            <a:r>
              <a:rPr lang="de-DE" sz="2900">
                <a:solidFill>
                  <a:schemeClr val="dk1"/>
                </a:solidFill>
                <a:latin typeface="Lexend ExtraLight"/>
                <a:ea typeface="Lexend ExtraLight"/>
                <a:cs typeface="Lexend ExtraLight"/>
                <a:sym typeface="Lexend ExtraLight"/>
              </a:rPr>
              <a:t>Traffic Agent DArmstadt</a:t>
            </a:r>
            <a:endParaRPr sz="2900">
              <a:solidFill>
                <a:schemeClr val="dk1"/>
              </a:solidFill>
              <a:latin typeface="Lexend ExtraLight"/>
              <a:ea typeface="Lexend ExtraLight"/>
              <a:cs typeface="Lexend ExtraLight"/>
              <a:sym typeface="Lexend ExtraLight"/>
            </a:endParaRPr>
          </a:p>
        </p:txBody>
      </p:sp>
      <p:sp>
        <p:nvSpPr>
          <p:cNvPr id="110" name="Google Shape;110;g2b3cffd89bb_0_56"/>
          <p:cNvSpPr txBox="1"/>
          <p:nvPr/>
        </p:nvSpPr>
        <p:spPr>
          <a:xfrm>
            <a:off x="4354050" y="3989875"/>
            <a:ext cx="3483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DE" sz="3100">
                <a:solidFill>
                  <a:schemeClr val="dk1"/>
                </a:solidFill>
                <a:latin typeface="Caveat"/>
                <a:ea typeface="Caveat"/>
                <a:cs typeface="Caveat"/>
                <a:sym typeface="Caveat"/>
              </a:rPr>
              <a:t>Data  Dorks</a:t>
            </a:r>
            <a:endParaRPr b="1" sz="3100">
              <a:solidFill>
                <a:schemeClr val="dk1"/>
              </a:solidFill>
              <a:latin typeface="Caveat"/>
              <a:ea typeface="Caveat"/>
              <a:cs typeface="Caveat"/>
              <a:sym typeface="Caveat"/>
            </a:endParaRPr>
          </a:p>
        </p:txBody>
      </p:sp>
      <p:sp>
        <p:nvSpPr>
          <p:cNvPr id="111" name="Google Shape;111;g2b3cffd89bb_0_56"/>
          <p:cNvSpPr txBox="1"/>
          <p:nvPr/>
        </p:nvSpPr>
        <p:spPr>
          <a:xfrm>
            <a:off x="3971838" y="289275"/>
            <a:ext cx="424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solidFill>
                  <a:schemeClr val="dk1"/>
                </a:solidFill>
              </a:rPr>
              <a:t>Data Science II, WS 23 / 24</a:t>
            </a:r>
            <a:endParaRPr b="1" sz="2100">
              <a:solidFill>
                <a:schemeClr val="dk1"/>
              </a:solidFill>
            </a:endParaRPr>
          </a:p>
        </p:txBody>
      </p:sp>
      <p:pic>
        <p:nvPicPr>
          <p:cNvPr id="112" name="Google Shape;112;g2b3cffd89bb_0_56"/>
          <p:cNvPicPr preferRelativeResize="0"/>
          <p:nvPr/>
        </p:nvPicPr>
        <p:blipFill rotWithShape="1">
          <a:blip r:embed="rId4">
            <a:alphaModFix/>
          </a:blip>
          <a:srcRect b="0" l="3531" r="3531" t="0"/>
          <a:stretch/>
        </p:blipFill>
        <p:spPr>
          <a:xfrm>
            <a:off x="5293563" y="981063"/>
            <a:ext cx="1604875" cy="124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g2b31b02b9e6_2_107"/>
          <p:cNvPicPr preferRelativeResize="0"/>
          <p:nvPr/>
        </p:nvPicPr>
        <p:blipFill>
          <a:blip r:embed="rId3">
            <a:alphaModFix/>
          </a:blip>
          <a:stretch>
            <a:fillRect/>
          </a:stretch>
        </p:blipFill>
        <p:spPr>
          <a:xfrm>
            <a:off x="6169319" y="1698507"/>
            <a:ext cx="3343552" cy="4729499"/>
          </a:xfrm>
          <a:prstGeom prst="rect">
            <a:avLst/>
          </a:prstGeom>
          <a:noFill/>
          <a:ln>
            <a:noFill/>
          </a:ln>
        </p:spPr>
      </p:pic>
      <p:sp>
        <p:nvSpPr>
          <p:cNvPr id="240" name="Google Shape;240;g2b31b02b9e6_2_107"/>
          <p:cNvSpPr/>
          <p:nvPr/>
        </p:nvSpPr>
        <p:spPr>
          <a:xfrm flipH="1" rot="-360922">
            <a:off x="5097412" y="1883741"/>
            <a:ext cx="1273914" cy="822917"/>
          </a:xfrm>
          <a:prstGeom prst="cloudCallout">
            <a:avLst>
              <a:gd fmla="val -93423" name="adj1"/>
              <a:gd fmla="val 81352"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g2b31b02b9e6_2_107"/>
          <p:cNvSpPr/>
          <p:nvPr/>
        </p:nvSpPr>
        <p:spPr>
          <a:xfrm flipH="1" rot="10260108">
            <a:off x="9540602" y="3160690"/>
            <a:ext cx="2411072" cy="1488569"/>
          </a:xfrm>
          <a:prstGeom prst="cloudCallout">
            <a:avLst>
              <a:gd fmla="val -77378" name="adj1"/>
              <a:gd fmla="val 52218"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g2b31b02b9e6_2_107"/>
          <p:cNvSpPr/>
          <p:nvPr/>
        </p:nvSpPr>
        <p:spPr>
          <a:xfrm rot="299300">
            <a:off x="9516628" y="1203660"/>
            <a:ext cx="2363351" cy="1591871"/>
          </a:xfrm>
          <a:prstGeom prst="cloudCallout">
            <a:avLst>
              <a:gd fmla="val -75147" name="adj1"/>
              <a:gd fmla="val 57831"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g2b31b02b9e6_2_107"/>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244" name="Google Shape;244;g2b31b02b9e6_2_107"/>
          <p:cNvSpPr txBox="1"/>
          <p:nvPr>
            <p:ph type="title"/>
          </p:nvPr>
        </p:nvSpPr>
        <p:spPr>
          <a:xfrm>
            <a:off x="360000" y="736682"/>
            <a:ext cx="89760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Problem Statement</a:t>
            </a:r>
            <a:endParaRPr/>
          </a:p>
        </p:txBody>
      </p:sp>
      <p:sp>
        <p:nvSpPr>
          <p:cNvPr id="245" name="Google Shape;245;g2b31b02b9e6_2_107"/>
          <p:cNvSpPr txBox="1"/>
          <p:nvPr/>
        </p:nvSpPr>
        <p:spPr>
          <a:xfrm>
            <a:off x="5260074" y="2035675"/>
            <a:ext cx="948600" cy="6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“We”</a:t>
            </a:r>
            <a:endParaRPr sz="2000">
              <a:solidFill>
                <a:schemeClr val="dk1"/>
              </a:solidFill>
            </a:endParaRPr>
          </a:p>
        </p:txBody>
      </p:sp>
      <p:sp>
        <p:nvSpPr>
          <p:cNvPr id="246" name="Google Shape;246;g2b31b02b9e6_2_107"/>
          <p:cNvSpPr txBox="1"/>
          <p:nvPr/>
        </p:nvSpPr>
        <p:spPr>
          <a:xfrm>
            <a:off x="9629800" y="1382500"/>
            <a:ext cx="2082900" cy="10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How to </a:t>
            </a:r>
            <a:endParaRPr sz="2000">
              <a:solidFill>
                <a:schemeClr val="dk1"/>
              </a:solidFill>
            </a:endParaRPr>
          </a:p>
          <a:p>
            <a:pPr indent="0" lvl="0" marL="0" rtl="0" algn="ctr">
              <a:spcBef>
                <a:spcPts val="0"/>
              </a:spcBef>
              <a:spcAft>
                <a:spcPts val="0"/>
              </a:spcAft>
              <a:buNone/>
            </a:pPr>
            <a:r>
              <a:rPr lang="de-DE" sz="2000">
                <a:solidFill>
                  <a:schemeClr val="dk1"/>
                </a:solidFill>
              </a:rPr>
              <a:t>find an optimal solution?</a:t>
            </a:r>
            <a:endParaRPr sz="2000">
              <a:solidFill>
                <a:schemeClr val="dk1"/>
              </a:solidFill>
            </a:endParaRPr>
          </a:p>
        </p:txBody>
      </p:sp>
      <p:sp>
        <p:nvSpPr>
          <p:cNvPr id="247" name="Google Shape;247;g2b31b02b9e6_2_107"/>
          <p:cNvSpPr txBox="1"/>
          <p:nvPr/>
        </p:nvSpPr>
        <p:spPr>
          <a:xfrm>
            <a:off x="9639950" y="3364650"/>
            <a:ext cx="2082900" cy="12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How to </a:t>
            </a:r>
            <a:endParaRPr sz="2000">
              <a:solidFill>
                <a:schemeClr val="dk1"/>
              </a:solidFill>
            </a:endParaRPr>
          </a:p>
          <a:p>
            <a:pPr indent="0" lvl="0" marL="0" rtl="0" algn="ctr">
              <a:spcBef>
                <a:spcPts val="0"/>
              </a:spcBef>
              <a:spcAft>
                <a:spcPts val="0"/>
              </a:spcAft>
              <a:buNone/>
            </a:pPr>
            <a:r>
              <a:rPr lang="de-DE" sz="2000">
                <a:solidFill>
                  <a:schemeClr val="dk1"/>
                </a:solidFill>
              </a:rPr>
              <a:t>deal with the Scientist visit?</a:t>
            </a:r>
            <a:endParaRPr sz="2000">
              <a:solidFill>
                <a:schemeClr val="dk1"/>
              </a:solidFill>
            </a:endParaRPr>
          </a:p>
        </p:txBody>
      </p:sp>
      <p:sp>
        <p:nvSpPr>
          <p:cNvPr id="248" name="Google Shape;248;g2b31b02b9e6_2_107"/>
          <p:cNvSpPr/>
          <p:nvPr/>
        </p:nvSpPr>
        <p:spPr>
          <a:xfrm rot="-470">
            <a:off x="1878657" y="2877932"/>
            <a:ext cx="2195700" cy="1591500"/>
          </a:xfrm>
          <a:prstGeom prst="wedgeEllipseCallout">
            <a:avLst>
              <a:gd fmla="val -53959" name="adj1"/>
              <a:gd fmla="val 40024"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g2b31b02b9e6_2_107"/>
          <p:cNvSpPr txBox="1"/>
          <p:nvPr/>
        </p:nvSpPr>
        <p:spPr>
          <a:xfrm>
            <a:off x="2006900" y="3133675"/>
            <a:ext cx="1939200" cy="10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I believe we can solve this problem</a:t>
            </a:r>
            <a:endParaRPr sz="2000">
              <a:solidFill>
                <a:schemeClr val="dk1"/>
              </a:solidFill>
            </a:endParaRPr>
          </a:p>
        </p:txBody>
      </p:sp>
      <p:pic>
        <p:nvPicPr>
          <p:cNvPr id="250" name="Google Shape;250;g2b31b02b9e6_2_107"/>
          <p:cNvPicPr preferRelativeResize="0"/>
          <p:nvPr/>
        </p:nvPicPr>
        <p:blipFill>
          <a:blip r:embed="rId4">
            <a:alphaModFix/>
          </a:blip>
          <a:stretch>
            <a:fillRect/>
          </a:stretch>
        </p:blipFill>
        <p:spPr>
          <a:xfrm>
            <a:off x="192625" y="3980300"/>
            <a:ext cx="1462200" cy="1462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af33195001_0_2"/>
          <p:cNvSpPr txBox="1"/>
          <p:nvPr>
            <p:ph type="title"/>
          </p:nvPr>
        </p:nvSpPr>
        <p:spPr>
          <a:xfrm>
            <a:off x="970575" y="404400"/>
            <a:ext cx="7890300" cy="10800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de-DE"/>
              <a:t>TADA: </a:t>
            </a:r>
            <a:endParaRPr/>
          </a:p>
          <a:p>
            <a:pPr indent="0" lvl="0" marL="0" rtl="0" algn="l">
              <a:spcBef>
                <a:spcPts val="0"/>
              </a:spcBef>
              <a:spcAft>
                <a:spcPts val="0"/>
              </a:spcAft>
              <a:buNone/>
            </a:pPr>
            <a:r>
              <a:rPr lang="de-DE" sz="4000"/>
              <a:t>Traffic Agent DArmstadt</a:t>
            </a:r>
            <a:r>
              <a:rPr lang="de-DE"/>
              <a:t>    </a:t>
            </a:r>
            <a:endParaRPr/>
          </a:p>
        </p:txBody>
      </p:sp>
      <p:sp>
        <p:nvSpPr>
          <p:cNvPr id="257" name="Google Shape;257;g2af33195001_0_2"/>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258" name="Google Shape;258;g2af33195001_0_2"/>
          <p:cNvSpPr/>
          <p:nvPr/>
        </p:nvSpPr>
        <p:spPr>
          <a:xfrm rot="5400000">
            <a:off x="1237136" y="3005288"/>
            <a:ext cx="529800" cy="407700"/>
          </a:xfrm>
          <a:prstGeom prst="rightArrow">
            <a:avLst>
              <a:gd fmla="val 50000" name="adj1"/>
              <a:gd fmla="val 500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9" name="Google Shape;259;g2af33195001_0_2"/>
          <p:cNvPicPr preferRelativeResize="0"/>
          <p:nvPr/>
        </p:nvPicPr>
        <p:blipFill rotWithShape="1">
          <a:blip r:embed="rId4">
            <a:alphaModFix/>
          </a:blip>
          <a:srcRect b="0" l="17411" r="17787" t="0"/>
          <a:stretch/>
        </p:blipFill>
        <p:spPr>
          <a:xfrm>
            <a:off x="3963775" y="2659677"/>
            <a:ext cx="3058299" cy="3407575"/>
          </a:xfrm>
          <a:prstGeom prst="rect">
            <a:avLst/>
          </a:prstGeom>
          <a:noFill/>
          <a:ln>
            <a:noFill/>
          </a:ln>
        </p:spPr>
      </p:pic>
      <p:sp>
        <p:nvSpPr>
          <p:cNvPr id="260" name="Google Shape;260;g2af33195001_0_2"/>
          <p:cNvSpPr/>
          <p:nvPr/>
        </p:nvSpPr>
        <p:spPr>
          <a:xfrm rot="5400000">
            <a:off x="1249486" y="4977538"/>
            <a:ext cx="495300" cy="406800"/>
          </a:xfrm>
          <a:prstGeom prst="rightArrow">
            <a:avLst>
              <a:gd fmla="val 50000" name="adj1"/>
              <a:gd fmla="val 500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g2af33195001_0_2"/>
          <p:cNvSpPr/>
          <p:nvPr/>
        </p:nvSpPr>
        <p:spPr>
          <a:xfrm rot="10800000">
            <a:off x="2566975" y="3823313"/>
            <a:ext cx="943500" cy="775500"/>
          </a:xfrm>
          <a:prstGeom prst="rightArrow">
            <a:avLst>
              <a:gd fmla="val 50000" name="adj1"/>
              <a:gd fmla="val 500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g2af33195001_0_2"/>
          <p:cNvSpPr txBox="1"/>
          <p:nvPr/>
        </p:nvSpPr>
        <p:spPr>
          <a:xfrm>
            <a:off x="7940200" y="2079275"/>
            <a:ext cx="3772800" cy="4137600"/>
          </a:xfrm>
          <a:prstGeom prst="rect">
            <a:avLst/>
          </a:prstGeom>
          <a:noFill/>
          <a:ln>
            <a:noFill/>
          </a:ln>
        </p:spPr>
        <p:txBody>
          <a:bodyPr anchorCtr="0" anchor="t" bIns="91425" lIns="91425" spcFirstLastPara="1" rIns="91425" wrap="square" tIns="91425">
            <a:noAutofit/>
          </a:bodyPr>
          <a:lstStyle/>
          <a:p>
            <a:pPr indent="0" lvl="0" marL="457200" rtl="0" algn="l">
              <a:spcBef>
                <a:spcPts val="1000"/>
              </a:spcBef>
              <a:spcAft>
                <a:spcPts val="0"/>
              </a:spcAft>
              <a:buNone/>
            </a:pPr>
            <a:r>
              <a:rPr lang="de-DE" sz="1800">
                <a:solidFill>
                  <a:schemeClr val="dk1"/>
                </a:solidFill>
              </a:rPr>
              <a:t>I</a:t>
            </a:r>
            <a:r>
              <a:rPr lang="de-DE" sz="2000">
                <a:solidFill>
                  <a:schemeClr val="dk1"/>
                </a:solidFill>
              </a:rPr>
              <a:t>dentify critical junctions early on before congestion occurs</a:t>
            </a:r>
            <a:endParaRPr sz="2000">
              <a:solidFill>
                <a:schemeClr val="dk1"/>
              </a:solidFill>
            </a:endParaRPr>
          </a:p>
          <a:p>
            <a:pPr indent="0" lvl="0" marL="457200" rtl="0" algn="l">
              <a:spcBef>
                <a:spcPts val="1000"/>
              </a:spcBef>
              <a:spcAft>
                <a:spcPts val="0"/>
              </a:spcAft>
              <a:buNone/>
            </a:pPr>
            <a:r>
              <a:rPr lang="de-DE" sz="2000">
                <a:solidFill>
                  <a:schemeClr val="dk1"/>
                </a:solidFill>
              </a:rPr>
              <a:t>Balance traffic by controlling traffic light signals</a:t>
            </a:r>
            <a:endParaRPr sz="2000">
              <a:solidFill>
                <a:schemeClr val="dk1"/>
              </a:solidFill>
            </a:endParaRPr>
          </a:p>
          <a:p>
            <a:pPr indent="0" lvl="0" marL="457200" rtl="0" algn="l">
              <a:spcBef>
                <a:spcPts val="1000"/>
              </a:spcBef>
              <a:spcAft>
                <a:spcPts val="0"/>
              </a:spcAft>
              <a:buNone/>
            </a:pPr>
            <a:r>
              <a:rPr lang="de-DE" sz="2000">
                <a:solidFill>
                  <a:schemeClr val="dk1"/>
                </a:solidFill>
              </a:rPr>
              <a:t>Analyse traffic over long term to improve traffic concepts</a:t>
            </a:r>
            <a:endParaRPr sz="2000">
              <a:solidFill>
                <a:schemeClr val="dk1"/>
              </a:solidFill>
            </a:endParaRPr>
          </a:p>
          <a:p>
            <a:pPr indent="0" lvl="0" marL="457200" rtl="0" algn="l">
              <a:spcBef>
                <a:spcPts val="1000"/>
              </a:spcBef>
              <a:spcAft>
                <a:spcPts val="0"/>
              </a:spcAft>
              <a:buNone/>
            </a:pPr>
            <a:r>
              <a:rPr lang="de-DE" sz="2000">
                <a:solidFill>
                  <a:schemeClr val="dk1"/>
                </a:solidFill>
              </a:rPr>
              <a:t>Precisely plan traffic at specific times</a:t>
            </a:r>
            <a:endParaRPr sz="2000">
              <a:solidFill>
                <a:schemeClr val="dk1"/>
              </a:solidFill>
            </a:endParaRPr>
          </a:p>
        </p:txBody>
      </p:sp>
      <p:sp>
        <p:nvSpPr>
          <p:cNvPr id="263" name="Google Shape;263;g2af33195001_0_2"/>
          <p:cNvSpPr/>
          <p:nvPr/>
        </p:nvSpPr>
        <p:spPr>
          <a:xfrm>
            <a:off x="7754486" y="2325469"/>
            <a:ext cx="529800" cy="407700"/>
          </a:xfrm>
          <a:prstGeom prst="rightArrow">
            <a:avLst>
              <a:gd fmla="val 50000" name="adj1"/>
              <a:gd fmla="val 500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g2af33195001_0_2"/>
          <p:cNvSpPr/>
          <p:nvPr/>
        </p:nvSpPr>
        <p:spPr>
          <a:xfrm>
            <a:off x="7754486" y="3428988"/>
            <a:ext cx="529800" cy="407700"/>
          </a:xfrm>
          <a:prstGeom prst="rightArrow">
            <a:avLst>
              <a:gd fmla="val 50000" name="adj1"/>
              <a:gd fmla="val 500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g2af33195001_0_2"/>
          <p:cNvSpPr/>
          <p:nvPr/>
        </p:nvSpPr>
        <p:spPr>
          <a:xfrm>
            <a:off x="7754486" y="4532521"/>
            <a:ext cx="529800" cy="407700"/>
          </a:xfrm>
          <a:prstGeom prst="rightArrow">
            <a:avLst>
              <a:gd fmla="val 50000" name="adj1"/>
              <a:gd fmla="val 500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g2af33195001_0_2"/>
          <p:cNvSpPr/>
          <p:nvPr/>
        </p:nvSpPr>
        <p:spPr>
          <a:xfrm>
            <a:off x="7754486" y="5336097"/>
            <a:ext cx="529800" cy="407700"/>
          </a:xfrm>
          <a:prstGeom prst="rightArrow">
            <a:avLst>
              <a:gd fmla="val 50000" name="adj1"/>
              <a:gd fmla="val 500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7" name="Google Shape;267;g2af33195001_0_2"/>
          <p:cNvPicPr preferRelativeResize="0"/>
          <p:nvPr/>
        </p:nvPicPr>
        <p:blipFill>
          <a:blip r:embed="rId5">
            <a:alphaModFix/>
          </a:blip>
          <a:stretch>
            <a:fillRect/>
          </a:stretch>
        </p:blipFill>
        <p:spPr>
          <a:xfrm>
            <a:off x="885349" y="5352400"/>
            <a:ext cx="1233350" cy="1233350"/>
          </a:xfrm>
          <a:prstGeom prst="rect">
            <a:avLst/>
          </a:prstGeom>
          <a:noFill/>
          <a:ln>
            <a:noFill/>
          </a:ln>
        </p:spPr>
      </p:pic>
      <p:pic>
        <p:nvPicPr>
          <p:cNvPr id="268" name="Google Shape;268;g2af33195001_0_2"/>
          <p:cNvPicPr preferRelativeResize="0"/>
          <p:nvPr/>
        </p:nvPicPr>
        <p:blipFill>
          <a:blip r:embed="rId6">
            <a:alphaModFix/>
          </a:blip>
          <a:stretch>
            <a:fillRect/>
          </a:stretch>
        </p:blipFill>
        <p:spPr>
          <a:xfrm>
            <a:off x="920337" y="3629387"/>
            <a:ext cx="1163375" cy="1163375"/>
          </a:xfrm>
          <a:prstGeom prst="rect">
            <a:avLst/>
          </a:prstGeom>
          <a:noFill/>
          <a:ln>
            <a:noFill/>
          </a:ln>
        </p:spPr>
      </p:pic>
      <p:pic>
        <p:nvPicPr>
          <p:cNvPr id="269" name="Google Shape;269;g2af33195001_0_2"/>
          <p:cNvPicPr preferRelativeResize="0"/>
          <p:nvPr/>
        </p:nvPicPr>
        <p:blipFill>
          <a:blip r:embed="rId7">
            <a:alphaModFix/>
          </a:blip>
          <a:stretch>
            <a:fillRect/>
          </a:stretch>
        </p:blipFill>
        <p:spPr>
          <a:xfrm>
            <a:off x="962025" y="1864250"/>
            <a:ext cx="1080000" cy="108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2af33195001_0_9"/>
          <p:cNvPicPr preferRelativeResize="0"/>
          <p:nvPr/>
        </p:nvPicPr>
        <p:blipFill>
          <a:blip r:embed="rId4">
            <a:alphaModFix/>
          </a:blip>
          <a:stretch>
            <a:fillRect/>
          </a:stretch>
        </p:blipFill>
        <p:spPr>
          <a:xfrm>
            <a:off x="7656450" y="3181249"/>
            <a:ext cx="932240" cy="1436250"/>
          </a:xfrm>
          <a:prstGeom prst="rect">
            <a:avLst/>
          </a:prstGeom>
          <a:noFill/>
          <a:ln>
            <a:noFill/>
          </a:ln>
        </p:spPr>
      </p:pic>
      <p:pic>
        <p:nvPicPr>
          <p:cNvPr id="276" name="Google Shape;276;g2af33195001_0_9"/>
          <p:cNvPicPr preferRelativeResize="0"/>
          <p:nvPr/>
        </p:nvPicPr>
        <p:blipFill>
          <a:blip r:embed="rId5">
            <a:alphaModFix/>
          </a:blip>
          <a:stretch>
            <a:fillRect/>
          </a:stretch>
        </p:blipFill>
        <p:spPr>
          <a:xfrm>
            <a:off x="992926" y="2553908"/>
            <a:ext cx="10206152" cy="3956901"/>
          </a:xfrm>
          <a:prstGeom prst="rect">
            <a:avLst/>
          </a:prstGeom>
          <a:noFill/>
          <a:ln>
            <a:noFill/>
          </a:ln>
        </p:spPr>
      </p:pic>
      <p:sp>
        <p:nvSpPr>
          <p:cNvPr id="277" name="Google Shape;277;g2af33195001_0_9"/>
          <p:cNvSpPr txBox="1"/>
          <p:nvPr>
            <p:ph type="title"/>
          </p:nvPr>
        </p:nvSpPr>
        <p:spPr>
          <a:xfrm>
            <a:off x="360000" y="736675"/>
            <a:ext cx="46953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Potential Users</a:t>
            </a:r>
            <a:endParaRPr/>
          </a:p>
        </p:txBody>
      </p:sp>
      <p:sp>
        <p:nvSpPr>
          <p:cNvPr id="278" name="Google Shape;278;g2af33195001_0_9"/>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279" name="Google Shape;279;g2af33195001_0_9"/>
          <p:cNvPicPr preferRelativeResize="0"/>
          <p:nvPr/>
        </p:nvPicPr>
        <p:blipFill rotWithShape="1">
          <a:blip r:embed="rId6">
            <a:alphaModFix/>
          </a:blip>
          <a:srcRect b="7791" l="0" r="0" t="0"/>
          <a:stretch/>
        </p:blipFill>
        <p:spPr>
          <a:xfrm>
            <a:off x="519675" y="3181249"/>
            <a:ext cx="1685876" cy="2198849"/>
          </a:xfrm>
          <a:prstGeom prst="rect">
            <a:avLst/>
          </a:prstGeom>
          <a:noFill/>
          <a:ln>
            <a:noFill/>
          </a:ln>
        </p:spPr>
      </p:pic>
      <p:pic>
        <p:nvPicPr>
          <p:cNvPr id="280" name="Google Shape;280;g2af33195001_0_9"/>
          <p:cNvPicPr preferRelativeResize="0"/>
          <p:nvPr/>
        </p:nvPicPr>
        <p:blipFill>
          <a:blip r:embed="rId7">
            <a:alphaModFix/>
          </a:blip>
          <a:stretch>
            <a:fillRect/>
          </a:stretch>
        </p:blipFill>
        <p:spPr>
          <a:xfrm>
            <a:off x="10875199" y="4551445"/>
            <a:ext cx="532100" cy="1690873"/>
          </a:xfrm>
          <a:prstGeom prst="rect">
            <a:avLst/>
          </a:prstGeom>
          <a:noFill/>
          <a:ln>
            <a:noFill/>
          </a:ln>
        </p:spPr>
      </p:pic>
      <p:grpSp>
        <p:nvGrpSpPr>
          <p:cNvPr id="281" name="Google Shape;281;g2af33195001_0_9"/>
          <p:cNvGrpSpPr/>
          <p:nvPr/>
        </p:nvGrpSpPr>
        <p:grpSpPr>
          <a:xfrm>
            <a:off x="10337150" y="4608175"/>
            <a:ext cx="668800" cy="1632600"/>
            <a:chOff x="10848275" y="4637325"/>
            <a:chExt cx="668800" cy="1632600"/>
          </a:xfrm>
        </p:grpSpPr>
        <p:pic>
          <p:nvPicPr>
            <p:cNvPr id="282" name="Google Shape;282;g2af33195001_0_9"/>
            <p:cNvPicPr preferRelativeResize="0"/>
            <p:nvPr/>
          </p:nvPicPr>
          <p:blipFill>
            <a:blip r:embed="rId8">
              <a:alphaModFix/>
            </a:blip>
            <a:stretch>
              <a:fillRect/>
            </a:stretch>
          </p:blipFill>
          <p:spPr>
            <a:xfrm>
              <a:off x="10848275" y="4650500"/>
              <a:ext cx="668800" cy="668800"/>
            </a:xfrm>
            <a:prstGeom prst="rect">
              <a:avLst/>
            </a:prstGeom>
            <a:noFill/>
            <a:ln>
              <a:noFill/>
            </a:ln>
          </p:spPr>
        </p:pic>
        <p:cxnSp>
          <p:nvCxnSpPr>
            <p:cNvPr id="283" name="Google Shape;283;g2af33195001_0_9"/>
            <p:cNvCxnSpPr/>
            <p:nvPr/>
          </p:nvCxnSpPr>
          <p:spPr>
            <a:xfrm flipH="1">
              <a:off x="10978275" y="4637325"/>
              <a:ext cx="5400" cy="1632600"/>
            </a:xfrm>
            <a:prstGeom prst="straightConnector1">
              <a:avLst/>
            </a:prstGeom>
            <a:noFill/>
            <a:ln cap="flat" cmpd="sng" w="76200">
              <a:solidFill>
                <a:schemeClr val="dk1"/>
              </a:solidFill>
              <a:prstDash val="solid"/>
              <a:round/>
              <a:headEnd len="med" w="med" type="none"/>
              <a:tailEnd len="med" w="med" type="none"/>
            </a:ln>
          </p:spPr>
        </p:cxnSp>
      </p:grpSp>
      <p:grpSp>
        <p:nvGrpSpPr>
          <p:cNvPr id="284" name="Google Shape;284;g2af33195001_0_9"/>
          <p:cNvGrpSpPr/>
          <p:nvPr/>
        </p:nvGrpSpPr>
        <p:grpSpPr>
          <a:xfrm>
            <a:off x="3030924" y="1816684"/>
            <a:ext cx="1312034" cy="1312034"/>
            <a:chOff x="1139879" y="1630875"/>
            <a:chExt cx="1618396" cy="1618396"/>
          </a:xfrm>
        </p:grpSpPr>
        <p:pic>
          <p:nvPicPr>
            <p:cNvPr id="285" name="Google Shape;285;g2af33195001_0_9"/>
            <p:cNvPicPr preferRelativeResize="0"/>
            <p:nvPr/>
          </p:nvPicPr>
          <p:blipFill rotWithShape="1">
            <a:blip r:embed="rId9">
              <a:alphaModFix/>
            </a:blip>
            <a:srcRect b="53403" l="0" r="0" t="0"/>
            <a:stretch/>
          </p:blipFill>
          <p:spPr>
            <a:xfrm>
              <a:off x="1874860" y="1876200"/>
              <a:ext cx="589874" cy="743175"/>
            </a:xfrm>
            <a:prstGeom prst="rect">
              <a:avLst/>
            </a:prstGeom>
            <a:noFill/>
            <a:ln>
              <a:noFill/>
            </a:ln>
          </p:spPr>
        </p:pic>
        <p:pic>
          <p:nvPicPr>
            <p:cNvPr id="286" name="Google Shape;286;g2af33195001_0_9"/>
            <p:cNvPicPr preferRelativeResize="0"/>
            <p:nvPr/>
          </p:nvPicPr>
          <p:blipFill>
            <a:blip r:embed="rId10">
              <a:alphaModFix/>
            </a:blip>
            <a:stretch>
              <a:fillRect/>
            </a:stretch>
          </p:blipFill>
          <p:spPr>
            <a:xfrm>
              <a:off x="1139879" y="1630875"/>
              <a:ext cx="1618396" cy="1618396"/>
            </a:xfrm>
            <a:prstGeom prst="rect">
              <a:avLst/>
            </a:prstGeom>
            <a:noFill/>
            <a:ln>
              <a:noFill/>
            </a:ln>
          </p:spPr>
        </p:pic>
      </p:grpSp>
      <p:grpSp>
        <p:nvGrpSpPr>
          <p:cNvPr id="287" name="Google Shape;287;g2af33195001_0_9"/>
          <p:cNvGrpSpPr/>
          <p:nvPr/>
        </p:nvGrpSpPr>
        <p:grpSpPr>
          <a:xfrm>
            <a:off x="6482628" y="1168597"/>
            <a:ext cx="1367710" cy="1515814"/>
            <a:chOff x="4820275" y="760250"/>
            <a:chExt cx="1618400" cy="1793650"/>
          </a:xfrm>
        </p:grpSpPr>
        <p:pic>
          <p:nvPicPr>
            <p:cNvPr id="288" name="Google Shape;288;g2af33195001_0_9"/>
            <p:cNvPicPr preferRelativeResize="0"/>
            <p:nvPr/>
          </p:nvPicPr>
          <p:blipFill rotWithShape="1">
            <a:blip r:embed="rId11">
              <a:alphaModFix/>
            </a:blip>
            <a:srcRect b="72328" l="19620" r="0" t="4890"/>
            <a:stretch/>
          </p:blipFill>
          <p:spPr>
            <a:xfrm>
              <a:off x="5500000" y="1007025"/>
              <a:ext cx="596000" cy="456674"/>
            </a:xfrm>
            <a:prstGeom prst="rect">
              <a:avLst/>
            </a:prstGeom>
            <a:noFill/>
            <a:ln>
              <a:noFill/>
            </a:ln>
          </p:spPr>
        </p:pic>
        <p:pic>
          <p:nvPicPr>
            <p:cNvPr id="289" name="Google Shape;289;g2af33195001_0_9"/>
            <p:cNvPicPr preferRelativeResize="0"/>
            <p:nvPr/>
          </p:nvPicPr>
          <p:blipFill>
            <a:blip r:embed="rId12">
              <a:alphaModFix/>
            </a:blip>
            <a:stretch>
              <a:fillRect/>
            </a:stretch>
          </p:blipFill>
          <p:spPr>
            <a:xfrm>
              <a:off x="4820275" y="760250"/>
              <a:ext cx="1618400" cy="1793650"/>
            </a:xfrm>
            <a:prstGeom prst="rect">
              <a:avLst/>
            </a:prstGeom>
            <a:noFill/>
            <a:ln>
              <a:noFill/>
            </a:ln>
          </p:spPr>
        </p:pic>
      </p:grpSp>
      <p:grpSp>
        <p:nvGrpSpPr>
          <p:cNvPr id="290" name="Google Shape;290;g2af33195001_0_9"/>
          <p:cNvGrpSpPr/>
          <p:nvPr/>
        </p:nvGrpSpPr>
        <p:grpSpPr>
          <a:xfrm>
            <a:off x="9128075" y="1507600"/>
            <a:ext cx="1503950" cy="1503950"/>
            <a:chOff x="9720725" y="1684800"/>
            <a:chExt cx="1503950" cy="1503950"/>
          </a:xfrm>
        </p:grpSpPr>
        <p:pic>
          <p:nvPicPr>
            <p:cNvPr id="291" name="Google Shape;291;g2af33195001_0_9"/>
            <p:cNvPicPr preferRelativeResize="0"/>
            <p:nvPr/>
          </p:nvPicPr>
          <p:blipFill>
            <a:blip r:embed="rId13">
              <a:alphaModFix/>
            </a:blip>
            <a:stretch>
              <a:fillRect/>
            </a:stretch>
          </p:blipFill>
          <p:spPr>
            <a:xfrm>
              <a:off x="9720725" y="1684800"/>
              <a:ext cx="1503950" cy="1503950"/>
            </a:xfrm>
            <a:prstGeom prst="rect">
              <a:avLst/>
            </a:prstGeom>
            <a:noFill/>
            <a:ln>
              <a:noFill/>
            </a:ln>
          </p:spPr>
        </p:pic>
        <p:pic>
          <p:nvPicPr>
            <p:cNvPr id="292" name="Google Shape;292;g2af33195001_0_9"/>
            <p:cNvPicPr preferRelativeResize="0"/>
            <p:nvPr/>
          </p:nvPicPr>
          <p:blipFill rotWithShape="1">
            <a:blip r:embed="rId14">
              <a:alphaModFix/>
            </a:blip>
            <a:srcRect b="80140" l="0" r="0" t="9829"/>
            <a:stretch/>
          </p:blipFill>
          <p:spPr>
            <a:xfrm>
              <a:off x="9774241" y="2129025"/>
              <a:ext cx="1234250" cy="334699"/>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af33195001_0_24"/>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299" name="Google Shape;299;g2af33195001_0_24"/>
          <p:cNvPicPr preferRelativeResize="0"/>
          <p:nvPr/>
        </p:nvPicPr>
        <p:blipFill>
          <a:blip r:embed="rId4">
            <a:alphaModFix/>
          </a:blip>
          <a:stretch>
            <a:fillRect/>
          </a:stretch>
        </p:blipFill>
        <p:spPr>
          <a:xfrm>
            <a:off x="711200" y="1715049"/>
            <a:ext cx="3767179" cy="3427911"/>
          </a:xfrm>
          <a:prstGeom prst="rect">
            <a:avLst/>
          </a:prstGeom>
          <a:noFill/>
          <a:ln cap="flat" cmpd="sng" w="19050">
            <a:solidFill>
              <a:schemeClr val="dk2"/>
            </a:solidFill>
            <a:prstDash val="solid"/>
            <a:round/>
            <a:headEnd len="sm" w="sm" type="none"/>
            <a:tailEnd len="sm" w="sm" type="none"/>
          </a:ln>
        </p:spPr>
      </p:pic>
      <p:pic>
        <p:nvPicPr>
          <p:cNvPr id="300" name="Google Shape;300;g2af33195001_0_24"/>
          <p:cNvPicPr preferRelativeResize="0"/>
          <p:nvPr/>
        </p:nvPicPr>
        <p:blipFill rotWithShape="1">
          <a:blip r:embed="rId5">
            <a:alphaModFix/>
          </a:blip>
          <a:srcRect b="0" l="0" r="66257" t="0"/>
          <a:stretch/>
        </p:blipFill>
        <p:spPr>
          <a:xfrm>
            <a:off x="5363361" y="1690036"/>
            <a:ext cx="2235417" cy="3477937"/>
          </a:xfrm>
          <a:prstGeom prst="rect">
            <a:avLst/>
          </a:prstGeom>
          <a:noFill/>
          <a:ln cap="flat" cmpd="sng" w="19050">
            <a:solidFill>
              <a:schemeClr val="dk2"/>
            </a:solidFill>
            <a:prstDash val="solid"/>
            <a:round/>
            <a:headEnd len="sm" w="sm" type="none"/>
            <a:tailEnd len="sm" w="sm" type="none"/>
          </a:ln>
        </p:spPr>
      </p:pic>
      <p:sp>
        <p:nvSpPr>
          <p:cNvPr id="301" name="Google Shape;301;g2af33195001_0_24"/>
          <p:cNvSpPr txBox="1"/>
          <p:nvPr/>
        </p:nvSpPr>
        <p:spPr>
          <a:xfrm>
            <a:off x="614963" y="5573150"/>
            <a:ext cx="3863400" cy="1080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de-DE" sz="2000">
                <a:solidFill>
                  <a:schemeClr val="dk1"/>
                </a:solidFill>
              </a:rPr>
              <a:t>Use of Internal sensor data</a:t>
            </a:r>
            <a:endParaRPr sz="2000">
              <a:solidFill>
                <a:schemeClr val="dk1"/>
              </a:solidFill>
            </a:endParaRPr>
          </a:p>
          <a:p>
            <a:pPr indent="-355600" lvl="0" marL="457200" rtl="0" algn="l">
              <a:spcBef>
                <a:spcPts val="0"/>
              </a:spcBef>
              <a:spcAft>
                <a:spcPts val="0"/>
              </a:spcAft>
              <a:buClr>
                <a:schemeClr val="dk1"/>
              </a:buClr>
              <a:buSzPts val="2000"/>
              <a:buChar char="●"/>
            </a:pPr>
            <a:r>
              <a:rPr lang="de-DE" sz="2000">
                <a:solidFill>
                  <a:schemeClr val="dk1"/>
                </a:solidFill>
              </a:rPr>
              <a:t>No prediction</a:t>
            </a:r>
            <a:endParaRPr sz="2000">
              <a:solidFill>
                <a:schemeClr val="dk1"/>
              </a:solidFill>
            </a:endParaRPr>
          </a:p>
          <a:p>
            <a:pPr indent="-355600" lvl="0" marL="457200" rtl="0" algn="l">
              <a:spcBef>
                <a:spcPts val="0"/>
              </a:spcBef>
              <a:spcAft>
                <a:spcPts val="0"/>
              </a:spcAft>
              <a:buClr>
                <a:schemeClr val="dk1"/>
              </a:buClr>
              <a:buSzPts val="2000"/>
              <a:buChar char="●"/>
            </a:pPr>
            <a:r>
              <a:rPr lang="de-DE" sz="2000">
                <a:solidFill>
                  <a:schemeClr val="dk1"/>
                </a:solidFill>
              </a:rPr>
              <a:t>No navigation</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302" name="Google Shape;302;g2af33195001_0_24"/>
          <p:cNvSpPr txBox="1"/>
          <p:nvPr/>
        </p:nvSpPr>
        <p:spPr>
          <a:xfrm>
            <a:off x="4901413" y="5560625"/>
            <a:ext cx="3333300" cy="959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de-DE" sz="2000">
                <a:solidFill>
                  <a:schemeClr val="dk1"/>
                </a:solidFill>
              </a:rPr>
              <a:t>No Internal sensor data</a:t>
            </a:r>
            <a:endParaRPr sz="2000">
              <a:solidFill>
                <a:schemeClr val="dk1"/>
              </a:solidFill>
            </a:endParaRPr>
          </a:p>
          <a:p>
            <a:pPr indent="-355600" lvl="0" marL="457200" rtl="0" algn="l">
              <a:spcBef>
                <a:spcPts val="0"/>
              </a:spcBef>
              <a:spcAft>
                <a:spcPts val="0"/>
              </a:spcAft>
              <a:buClr>
                <a:schemeClr val="dk1"/>
              </a:buClr>
              <a:buSzPts val="2000"/>
              <a:buChar char="●"/>
            </a:pPr>
            <a:r>
              <a:rPr lang="de-DE" sz="2000">
                <a:solidFill>
                  <a:schemeClr val="dk1"/>
                </a:solidFill>
              </a:rPr>
              <a:t>I</a:t>
            </a:r>
            <a:r>
              <a:rPr lang="de-DE" sz="2000">
                <a:solidFill>
                  <a:schemeClr val="dk1"/>
                </a:solidFill>
              </a:rPr>
              <a:t>mprecise</a:t>
            </a:r>
            <a:r>
              <a:rPr lang="de-DE" sz="2000">
                <a:solidFill>
                  <a:schemeClr val="dk1"/>
                </a:solidFill>
              </a:rPr>
              <a:t> prediction</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303" name="Google Shape;303;g2af33195001_0_24"/>
          <p:cNvPicPr preferRelativeResize="0"/>
          <p:nvPr/>
        </p:nvPicPr>
        <p:blipFill>
          <a:blip r:embed="rId6">
            <a:alphaModFix/>
          </a:blip>
          <a:stretch>
            <a:fillRect/>
          </a:stretch>
        </p:blipFill>
        <p:spPr>
          <a:xfrm>
            <a:off x="8930988" y="1667323"/>
            <a:ext cx="2561930" cy="3477935"/>
          </a:xfrm>
          <a:prstGeom prst="rect">
            <a:avLst/>
          </a:prstGeom>
          <a:noFill/>
          <a:ln cap="flat" cmpd="sng" w="19050">
            <a:solidFill>
              <a:schemeClr val="dk2"/>
            </a:solidFill>
            <a:prstDash val="solid"/>
            <a:round/>
            <a:headEnd len="sm" w="sm" type="none"/>
            <a:tailEnd len="sm" w="sm" type="none"/>
          </a:ln>
        </p:spPr>
      </p:pic>
      <p:sp>
        <p:nvSpPr>
          <p:cNvPr id="304" name="Google Shape;304;g2af33195001_0_24"/>
          <p:cNvSpPr txBox="1"/>
          <p:nvPr/>
        </p:nvSpPr>
        <p:spPr>
          <a:xfrm>
            <a:off x="8476025" y="5488100"/>
            <a:ext cx="3471900" cy="1250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de-DE" sz="2000">
                <a:solidFill>
                  <a:schemeClr val="dk1"/>
                </a:solidFill>
              </a:rPr>
              <a:t>N</a:t>
            </a:r>
            <a:r>
              <a:rPr lang="de-DE" sz="2000">
                <a:solidFill>
                  <a:schemeClr val="dk1"/>
                </a:solidFill>
              </a:rPr>
              <a:t>o Internal sensor data</a:t>
            </a:r>
            <a:endParaRPr sz="2000">
              <a:solidFill>
                <a:schemeClr val="dk1"/>
              </a:solidFill>
            </a:endParaRPr>
          </a:p>
          <a:p>
            <a:pPr indent="-355600" lvl="0" marL="457200" rtl="0" algn="l">
              <a:spcBef>
                <a:spcPts val="0"/>
              </a:spcBef>
              <a:spcAft>
                <a:spcPts val="0"/>
              </a:spcAft>
              <a:buClr>
                <a:schemeClr val="dk1"/>
              </a:buClr>
              <a:buSzPts val="2000"/>
              <a:buChar char="●"/>
            </a:pPr>
            <a:r>
              <a:rPr lang="de-DE" sz="2000">
                <a:solidFill>
                  <a:schemeClr val="dk1"/>
                </a:solidFill>
              </a:rPr>
              <a:t>Prediction: seven days</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305" name="Google Shape;305;g2af33195001_0_24"/>
          <p:cNvSpPr txBox="1"/>
          <p:nvPr>
            <p:ph type="title"/>
          </p:nvPr>
        </p:nvSpPr>
        <p:spPr>
          <a:xfrm>
            <a:off x="663100" y="519250"/>
            <a:ext cx="5471400" cy="544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Market Analysis</a:t>
            </a:r>
            <a:endParaRPr/>
          </a:p>
        </p:txBody>
      </p:sp>
      <p:pic>
        <p:nvPicPr>
          <p:cNvPr id="306" name="Google Shape;306;g2af33195001_0_24"/>
          <p:cNvPicPr preferRelativeResize="0"/>
          <p:nvPr/>
        </p:nvPicPr>
        <p:blipFill rotWithShape="1">
          <a:blip r:embed="rId7">
            <a:alphaModFix/>
          </a:blip>
          <a:srcRect b="20296" l="7281" r="4675" t="25980"/>
          <a:stretch/>
        </p:blipFill>
        <p:spPr>
          <a:xfrm>
            <a:off x="9798525" y="1169187"/>
            <a:ext cx="1080700" cy="439600"/>
          </a:xfrm>
          <a:prstGeom prst="rect">
            <a:avLst/>
          </a:prstGeom>
          <a:noFill/>
          <a:ln>
            <a:noFill/>
          </a:ln>
        </p:spPr>
      </p:pic>
      <p:pic>
        <p:nvPicPr>
          <p:cNvPr id="307" name="Google Shape;307;g2af33195001_0_24"/>
          <p:cNvPicPr preferRelativeResize="0"/>
          <p:nvPr/>
        </p:nvPicPr>
        <p:blipFill>
          <a:blip r:embed="rId8">
            <a:alphaModFix/>
          </a:blip>
          <a:stretch>
            <a:fillRect/>
          </a:stretch>
        </p:blipFill>
        <p:spPr>
          <a:xfrm>
            <a:off x="6015837" y="1064062"/>
            <a:ext cx="930452" cy="544724"/>
          </a:xfrm>
          <a:prstGeom prst="rect">
            <a:avLst/>
          </a:prstGeom>
          <a:noFill/>
          <a:ln>
            <a:noFill/>
          </a:ln>
        </p:spPr>
      </p:pic>
      <p:sp>
        <p:nvSpPr>
          <p:cNvPr id="308" name="Google Shape;308;g2af33195001_0_24"/>
          <p:cNvSpPr txBox="1"/>
          <p:nvPr/>
        </p:nvSpPr>
        <p:spPr>
          <a:xfrm>
            <a:off x="693825" y="5167987"/>
            <a:ext cx="38019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dk1"/>
                </a:solidFill>
              </a:rPr>
              <a:t>Traffic user interface of Datenplattform Darmstadt</a:t>
            </a:r>
            <a:endParaRPr sz="1000">
              <a:solidFill>
                <a:schemeClr val="dk1"/>
              </a:solidFill>
            </a:endParaRPr>
          </a:p>
        </p:txBody>
      </p:sp>
      <p:sp>
        <p:nvSpPr>
          <p:cNvPr id="309" name="Google Shape;309;g2af33195001_0_24"/>
          <p:cNvSpPr txBox="1"/>
          <p:nvPr/>
        </p:nvSpPr>
        <p:spPr>
          <a:xfrm>
            <a:off x="5363400" y="5167975"/>
            <a:ext cx="22353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dk1"/>
                </a:solidFill>
              </a:rPr>
              <a:t>Route prediction with Google Maps</a:t>
            </a:r>
            <a:endParaRPr sz="1000">
              <a:solidFill>
                <a:schemeClr val="dk1"/>
              </a:solidFill>
            </a:endParaRPr>
          </a:p>
        </p:txBody>
      </p:sp>
      <p:sp>
        <p:nvSpPr>
          <p:cNvPr id="310" name="Google Shape;310;g2af33195001_0_24"/>
          <p:cNvSpPr txBox="1"/>
          <p:nvPr/>
        </p:nvSpPr>
        <p:spPr>
          <a:xfrm>
            <a:off x="8930963" y="5199975"/>
            <a:ext cx="25620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dk1"/>
                </a:solidFill>
              </a:rPr>
              <a:t>R</a:t>
            </a:r>
            <a:r>
              <a:rPr lang="de-DE" sz="1000">
                <a:solidFill>
                  <a:schemeClr val="dk1"/>
                </a:solidFill>
              </a:rPr>
              <a:t>oute prediction with Waze</a:t>
            </a:r>
            <a:endParaRPr sz="1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b1567934a5_0_50"/>
          <p:cNvSpPr txBox="1"/>
          <p:nvPr>
            <p:ph type="title"/>
          </p:nvPr>
        </p:nvSpPr>
        <p:spPr>
          <a:xfrm>
            <a:off x="476000" y="736677"/>
            <a:ext cx="8976000" cy="719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Business Application</a:t>
            </a:r>
            <a:endParaRPr/>
          </a:p>
        </p:txBody>
      </p:sp>
      <p:sp>
        <p:nvSpPr>
          <p:cNvPr id="317" name="Google Shape;317;g2b1567934a5_0_50"/>
          <p:cNvSpPr txBox="1"/>
          <p:nvPr>
            <p:ph idx="1" type="body"/>
          </p:nvPr>
        </p:nvSpPr>
        <p:spPr>
          <a:xfrm>
            <a:off x="360000" y="1980000"/>
            <a:ext cx="7554900" cy="4758000"/>
          </a:xfrm>
          <a:prstGeom prst="rect">
            <a:avLst/>
          </a:prstGeom>
        </p:spPr>
        <p:txBody>
          <a:bodyPr anchorCtr="0" anchor="t" bIns="0" lIns="0" spcFirstLastPara="1" rIns="0" wrap="square" tIns="0">
            <a:noAutofit/>
          </a:bodyPr>
          <a:lstStyle/>
          <a:p>
            <a:pPr indent="0" lvl="0" marL="0" rtl="0" algn="l">
              <a:lnSpc>
                <a:spcPct val="95000"/>
              </a:lnSpc>
              <a:spcBef>
                <a:spcPts val="1000"/>
              </a:spcBef>
              <a:spcAft>
                <a:spcPts val="0"/>
              </a:spcAft>
              <a:buSzPts val="935"/>
              <a:buNone/>
            </a:pPr>
            <a:r>
              <a:rPr lang="de-DE"/>
              <a:t>D</a:t>
            </a:r>
            <a:r>
              <a:rPr lang="de-DE" sz="1900"/>
              <a:t>ata is publicly available</a:t>
            </a:r>
            <a:endParaRPr sz="1900"/>
          </a:p>
          <a:p>
            <a:pPr indent="-338455" lvl="0" marL="457200" rtl="0" algn="l">
              <a:lnSpc>
                <a:spcPct val="95000"/>
              </a:lnSpc>
              <a:spcBef>
                <a:spcPts val="1000"/>
              </a:spcBef>
              <a:spcAft>
                <a:spcPts val="0"/>
              </a:spcAft>
              <a:buSzPts val="1730"/>
              <a:buChar char="●"/>
            </a:pPr>
            <a:r>
              <a:rPr lang="de-DE" sz="1900"/>
              <a:t>Bob could read it out himself</a:t>
            </a:r>
            <a:endParaRPr sz="1900"/>
          </a:p>
          <a:p>
            <a:pPr indent="-338455" lvl="0" marL="457200" rtl="0" algn="l">
              <a:lnSpc>
                <a:spcPct val="95000"/>
              </a:lnSpc>
              <a:spcBef>
                <a:spcPts val="0"/>
              </a:spcBef>
              <a:spcAft>
                <a:spcPts val="0"/>
              </a:spcAft>
              <a:buSzPts val="1730"/>
              <a:buChar char="●"/>
            </a:pPr>
            <a:r>
              <a:rPr lang="de-DE" sz="1900"/>
              <a:t>Very complex, high hurdle if in-depth data science and Programming knowledge is lacking</a:t>
            </a:r>
            <a:endParaRPr sz="1900"/>
          </a:p>
          <a:p>
            <a:pPr indent="0" lvl="0" marL="0" rtl="0" algn="l">
              <a:lnSpc>
                <a:spcPct val="95000"/>
              </a:lnSpc>
              <a:spcBef>
                <a:spcPts val="1000"/>
              </a:spcBef>
              <a:spcAft>
                <a:spcPts val="0"/>
              </a:spcAft>
              <a:buSzPts val="935"/>
              <a:buNone/>
            </a:pPr>
            <a:r>
              <a:t/>
            </a:r>
            <a:endParaRPr sz="1900"/>
          </a:p>
          <a:p>
            <a:pPr indent="0" lvl="0" marL="0" rtl="0" algn="l">
              <a:lnSpc>
                <a:spcPct val="115000"/>
              </a:lnSpc>
              <a:spcBef>
                <a:spcPts val="1000"/>
              </a:spcBef>
              <a:spcAft>
                <a:spcPts val="0"/>
              </a:spcAft>
              <a:buSzPts val="1100"/>
              <a:buNone/>
            </a:pPr>
            <a:r>
              <a:rPr lang="de-DE" sz="1900"/>
              <a:t>TADA</a:t>
            </a:r>
            <a:endParaRPr sz="1900"/>
          </a:p>
          <a:p>
            <a:pPr indent="-336550" lvl="0" marL="457200" rtl="0" algn="l">
              <a:lnSpc>
                <a:spcPct val="115000"/>
              </a:lnSpc>
              <a:spcBef>
                <a:spcPts val="1000"/>
              </a:spcBef>
              <a:spcAft>
                <a:spcPts val="0"/>
              </a:spcAft>
              <a:buSzPts val="1700"/>
              <a:buChar char="●"/>
            </a:pPr>
            <a:r>
              <a:rPr lang="de-DE" sz="1900"/>
              <a:t>Intuitive user interface</a:t>
            </a:r>
            <a:endParaRPr sz="1900"/>
          </a:p>
          <a:p>
            <a:pPr indent="-336550" lvl="0" marL="457200" rtl="0" algn="l">
              <a:lnSpc>
                <a:spcPct val="115000"/>
              </a:lnSpc>
              <a:spcBef>
                <a:spcPts val="0"/>
              </a:spcBef>
              <a:spcAft>
                <a:spcPts val="0"/>
              </a:spcAft>
              <a:buSzPts val="1700"/>
              <a:buChar char="●"/>
            </a:pPr>
            <a:r>
              <a:rPr lang="de-DE" sz="1900"/>
              <a:t>Extendable</a:t>
            </a:r>
            <a:endParaRPr sz="1900"/>
          </a:p>
          <a:p>
            <a:pPr indent="0" lvl="0" marL="914400" rtl="0" algn="l">
              <a:lnSpc>
                <a:spcPct val="80000"/>
              </a:lnSpc>
              <a:spcBef>
                <a:spcPts val="1000"/>
              </a:spcBef>
              <a:spcAft>
                <a:spcPts val="0"/>
              </a:spcAft>
              <a:buSzPts val="935"/>
              <a:buNone/>
            </a:pPr>
            <a:r>
              <a:t/>
            </a:r>
            <a:endParaRPr sz="1900"/>
          </a:p>
          <a:p>
            <a:pPr indent="0" lvl="0" marL="0" rtl="0" algn="l">
              <a:lnSpc>
                <a:spcPct val="80000"/>
              </a:lnSpc>
              <a:spcBef>
                <a:spcPts val="1000"/>
              </a:spcBef>
              <a:spcAft>
                <a:spcPts val="0"/>
              </a:spcAft>
              <a:buSzPts val="935"/>
              <a:buNone/>
            </a:pPr>
            <a:r>
              <a:rPr lang="de-DE" sz="1900"/>
              <a:t>indirect positive effects</a:t>
            </a:r>
            <a:endParaRPr sz="1900"/>
          </a:p>
          <a:p>
            <a:pPr indent="-338455" lvl="0" marL="457200" rtl="0" algn="l">
              <a:lnSpc>
                <a:spcPct val="80000"/>
              </a:lnSpc>
              <a:spcBef>
                <a:spcPts val="1000"/>
              </a:spcBef>
              <a:spcAft>
                <a:spcPts val="0"/>
              </a:spcAft>
              <a:buSzPts val="1730"/>
              <a:buChar char="●"/>
            </a:pPr>
            <a:r>
              <a:rPr lang="de-DE" sz="1900"/>
              <a:t>improvement of air quality</a:t>
            </a:r>
            <a:endParaRPr sz="1900"/>
          </a:p>
          <a:p>
            <a:pPr indent="-338455" lvl="0" marL="457200" rtl="0" algn="l">
              <a:lnSpc>
                <a:spcPct val="80000"/>
              </a:lnSpc>
              <a:spcBef>
                <a:spcPts val="0"/>
              </a:spcBef>
              <a:spcAft>
                <a:spcPts val="0"/>
              </a:spcAft>
              <a:buSzPts val="1730"/>
              <a:buChar char="●"/>
            </a:pPr>
            <a:r>
              <a:rPr lang="de-DE" sz="1900"/>
              <a:t>increased safety </a:t>
            </a:r>
            <a:endParaRPr sz="1900"/>
          </a:p>
        </p:txBody>
      </p:sp>
      <p:sp>
        <p:nvSpPr>
          <p:cNvPr id="318" name="Google Shape;318;g2b1567934a5_0_50"/>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319" name="Google Shape;319;g2b1567934a5_0_50"/>
          <p:cNvPicPr preferRelativeResize="0"/>
          <p:nvPr/>
        </p:nvPicPr>
        <p:blipFill>
          <a:blip r:embed="rId4">
            <a:alphaModFix/>
          </a:blip>
          <a:stretch>
            <a:fillRect/>
          </a:stretch>
        </p:blipFill>
        <p:spPr>
          <a:xfrm>
            <a:off x="8315175" y="2091375"/>
            <a:ext cx="3424376" cy="4154924"/>
          </a:xfrm>
          <a:prstGeom prst="rect">
            <a:avLst/>
          </a:prstGeom>
          <a:noFill/>
          <a:ln>
            <a:noFill/>
          </a:ln>
        </p:spPr>
      </p:pic>
      <p:sp>
        <p:nvSpPr>
          <p:cNvPr id="320" name="Google Shape;320;g2b1567934a5_0_50"/>
          <p:cNvSpPr/>
          <p:nvPr/>
        </p:nvSpPr>
        <p:spPr>
          <a:xfrm flipH="1" rot="-360596">
            <a:off x="7803381" y="655220"/>
            <a:ext cx="1954140" cy="1003011"/>
          </a:xfrm>
          <a:prstGeom prst="cloudCallout">
            <a:avLst>
              <a:gd fmla="val -22298" name="adj1"/>
              <a:gd fmla="val 102000"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1" name="Google Shape;321;g2b1567934a5_0_50"/>
          <p:cNvPicPr preferRelativeResize="0"/>
          <p:nvPr/>
        </p:nvPicPr>
        <p:blipFill rotWithShape="1">
          <a:blip r:embed="rId5">
            <a:alphaModFix/>
          </a:blip>
          <a:srcRect b="23678" l="12024" r="11241" t="9225"/>
          <a:stretch/>
        </p:blipFill>
        <p:spPr>
          <a:xfrm>
            <a:off x="8290313" y="957050"/>
            <a:ext cx="980275" cy="320000"/>
          </a:xfrm>
          <a:prstGeom prst="rect">
            <a:avLst/>
          </a:prstGeom>
          <a:noFill/>
          <a:ln>
            <a:noFill/>
          </a:ln>
        </p:spPr>
      </p:pic>
      <p:sp>
        <p:nvSpPr>
          <p:cNvPr id="322" name="Google Shape;322;g2b1567934a5_0_50"/>
          <p:cNvSpPr txBox="1"/>
          <p:nvPr/>
        </p:nvSpPr>
        <p:spPr>
          <a:xfrm>
            <a:off x="9194776" y="830550"/>
            <a:ext cx="379500" cy="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2200">
                <a:solidFill>
                  <a:schemeClr val="dk1"/>
                </a:solidFill>
              </a:rPr>
              <a:t>?</a:t>
            </a:r>
            <a:endParaRPr sz="2200">
              <a:solidFill>
                <a:schemeClr val="dk1"/>
              </a:solidFill>
            </a:endParaRPr>
          </a:p>
        </p:txBody>
      </p:sp>
      <p:sp>
        <p:nvSpPr>
          <p:cNvPr id="323" name="Google Shape;323;g2b1567934a5_0_50"/>
          <p:cNvSpPr/>
          <p:nvPr/>
        </p:nvSpPr>
        <p:spPr>
          <a:xfrm rot="-10499573">
            <a:off x="10367380" y="1063520"/>
            <a:ext cx="1752990" cy="1074511"/>
          </a:xfrm>
          <a:prstGeom prst="cloudCallout">
            <a:avLst>
              <a:gd fmla="val 71365" name="adj1"/>
              <a:gd fmla="val -79665"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g2b1567934a5_0_50"/>
          <p:cNvSpPr txBox="1"/>
          <p:nvPr/>
        </p:nvSpPr>
        <p:spPr>
          <a:xfrm>
            <a:off x="10555550" y="1195325"/>
            <a:ext cx="1462200" cy="81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Machine Learning?</a:t>
            </a:r>
            <a:endParaRPr sz="2000">
              <a:solidFill>
                <a:schemeClr val="dk1"/>
              </a:solidFill>
            </a:endParaRPr>
          </a:p>
        </p:txBody>
      </p:sp>
      <p:sp>
        <p:nvSpPr>
          <p:cNvPr id="325" name="Google Shape;325;g2b1567934a5_0_50"/>
          <p:cNvSpPr/>
          <p:nvPr/>
        </p:nvSpPr>
        <p:spPr>
          <a:xfrm flipH="1" rot="10498809">
            <a:off x="7465907" y="1812191"/>
            <a:ext cx="1203416" cy="772130"/>
          </a:xfrm>
          <a:prstGeom prst="cloudCallout">
            <a:avLst>
              <a:gd fmla="val 89691" name="adj1"/>
              <a:gd fmla="val -33540"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g2b1567934a5_0_50"/>
          <p:cNvSpPr txBox="1"/>
          <p:nvPr/>
        </p:nvSpPr>
        <p:spPr>
          <a:xfrm>
            <a:off x="7468951" y="1985358"/>
            <a:ext cx="11496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EDA</a:t>
            </a:r>
            <a:r>
              <a:rPr lang="de-DE" sz="2000">
                <a:solidFill>
                  <a:schemeClr val="dk1"/>
                </a:solidFill>
              </a:rPr>
              <a:t>?</a:t>
            </a:r>
            <a:endParaRPr sz="2000">
              <a:solidFill>
                <a:schemeClr val="dk1"/>
              </a:solidFill>
            </a:endParaRPr>
          </a:p>
        </p:txBody>
      </p:sp>
      <p:pic>
        <p:nvPicPr>
          <p:cNvPr id="327" name="Google Shape;327;g2b1567934a5_0_50"/>
          <p:cNvPicPr preferRelativeResize="0"/>
          <p:nvPr/>
        </p:nvPicPr>
        <p:blipFill rotWithShape="1">
          <a:blip r:embed="rId6">
            <a:alphaModFix/>
          </a:blip>
          <a:srcRect b="0" l="17411" r="17787" t="0"/>
          <a:stretch/>
        </p:blipFill>
        <p:spPr>
          <a:xfrm>
            <a:off x="3335100" y="3718551"/>
            <a:ext cx="1149600" cy="12808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af33195001_0_17"/>
          <p:cNvSpPr txBox="1"/>
          <p:nvPr>
            <p:ph type="title"/>
          </p:nvPr>
        </p:nvSpPr>
        <p:spPr>
          <a:xfrm>
            <a:off x="461500" y="544400"/>
            <a:ext cx="9520500" cy="7167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de-DE" sz="4000"/>
              <a:t>Data Analysis and Interpretation</a:t>
            </a:r>
            <a:endParaRPr sz="4000"/>
          </a:p>
        </p:txBody>
      </p:sp>
      <p:sp>
        <p:nvSpPr>
          <p:cNvPr id="334" name="Google Shape;334;g2af33195001_0_17"/>
          <p:cNvSpPr txBox="1"/>
          <p:nvPr>
            <p:ph idx="1" type="body"/>
          </p:nvPr>
        </p:nvSpPr>
        <p:spPr>
          <a:xfrm>
            <a:off x="360000" y="1980000"/>
            <a:ext cx="4269300" cy="4758000"/>
          </a:xfrm>
          <a:prstGeom prst="rect">
            <a:avLst/>
          </a:prstGeom>
        </p:spPr>
        <p:txBody>
          <a:bodyPr anchorCtr="0" anchor="t" bIns="0" lIns="0" spcFirstLastPara="1" rIns="0" wrap="square" tIns="0">
            <a:normAutofit lnSpcReduction="10000"/>
          </a:bodyPr>
          <a:lstStyle/>
          <a:p>
            <a:pPr indent="-342900" lvl="0" marL="457200" rtl="0" algn="l">
              <a:lnSpc>
                <a:spcPct val="115000"/>
              </a:lnSpc>
              <a:spcBef>
                <a:spcPts val="1000"/>
              </a:spcBef>
              <a:spcAft>
                <a:spcPts val="0"/>
              </a:spcAft>
              <a:buSzPts val="1800"/>
              <a:buChar char="●"/>
            </a:pPr>
            <a:r>
              <a:rPr lang="de-DE"/>
              <a:t>Data acquisition at 152 junctions</a:t>
            </a:r>
            <a:endParaRPr/>
          </a:p>
          <a:p>
            <a:pPr indent="-342900" lvl="0" marL="457200" rtl="0" algn="l">
              <a:lnSpc>
                <a:spcPct val="115000"/>
              </a:lnSpc>
              <a:spcBef>
                <a:spcPts val="0"/>
              </a:spcBef>
              <a:spcAft>
                <a:spcPts val="0"/>
              </a:spcAft>
              <a:buSzPts val="1800"/>
              <a:buChar char="●"/>
            </a:pPr>
            <a:r>
              <a:rPr lang="de-DE"/>
              <a:t>Different sensors for motor vehicles, pedestrians and public transport</a:t>
            </a:r>
            <a:endParaRPr/>
          </a:p>
          <a:p>
            <a:pPr indent="-342900" lvl="1" marL="914400" rtl="0" algn="l">
              <a:lnSpc>
                <a:spcPct val="115000"/>
              </a:lnSpc>
              <a:spcBef>
                <a:spcPts val="0"/>
              </a:spcBef>
              <a:spcAft>
                <a:spcPts val="0"/>
              </a:spcAft>
              <a:buSzPts val="1800"/>
              <a:buChar char="○"/>
            </a:pPr>
            <a:r>
              <a:rPr lang="de-DE"/>
              <a:t>Induction loops and video detectors most common</a:t>
            </a:r>
            <a:endParaRPr/>
          </a:p>
          <a:p>
            <a:pPr indent="-342900" lvl="1" marL="914400" rtl="0" algn="l">
              <a:lnSpc>
                <a:spcPct val="115000"/>
              </a:lnSpc>
              <a:spcBef>
                <a:spcPts val="0"/>
              </a:spcBef>
              <a:spcAft>
                <a:spcPts val="0"/>
              </a:spcAft>
              <a:buSzPts val="1800"/>
              <a:buChar char="○"/>
            </a:pPr>
            <a:r>
              <a:rPr lang="de-DE"/>
              <a:t>T</a:t>
            </a:r>
            <a:r>
              <a:rPr lang="de-DE"/>
              <a:t>raffic counts</a:t>
            </a:r>
            <a:r>
              <a:rPr lang="de-DE"/>
              <a:t> at specific timestep</a:t>
            </a:r>
            <a:endParaRPr/>
          </a:p>
          <a:p>
            <a:pPr indent="-342900" lvl="0" marL="457200" rtl="0" algn="l">
              <a:lnSpc>
                <a:spcPct val="115000"/>
              </a:lnSpc>
              <a:spcBef>
                <a:spcPts val="0"/>
              </a:spcBef>
              <a:spcAft>
                <a:spcPts val="0"/>
              </a:spcAft>
              <a:buSzPts val="1800"/>
              <a:buChar char="●"/>
            </a:pPr>
            <a:r>
              <a:rPr lang="de-DE"/>
              <a:t>Recording since May 2021 to May 2023</a:t>
            </a:r>
            <a:endParaRPr/>
          </a:p>
          <a:p>
            <a:pPr indent="-342900" lvl="0" marL="457200" rtl="0" algn="l">
              <a:lnSpc>
                <a:spcPct val="115000"/>
              </a:lnSpc>
              <a:spcBef>
                <a:spcPts val="0"/>
              </a:spcBef>
              <a:spcAft>
                <a:spcPts val="0"/>
              </a:spcAft>
              <a:buSzPts val="1800"/>
              <a:buChar char="●"/>
            </a:pPr>
            <a:r>
              <a:rPr lang="de-DE"/>
              <a:t>Minimum Viable Product</a:t>
            </a:r>
            <a:endParaRPr/>
          </a:p>
          <a:p>
            <a:pPr indent="-342900" lvl="1" marL="914400" rtl="0" algn="l">
              <a:lnSpc>
                <a:spcPct val="115000"/>
              </a:lnSpc>
              <a:spcBef>
                <a:spcPts val="0"/>
              </a:spcBef>
              <a:spcAft>
                <a:spcPts val="0"/>
              </a:spcAft>
              <a:buSzPts val="1800"/>
              <a:buChar char="○"/>
            </a:pPr>
            <a:r>
              <a:rPr lang="de-DE"/>
              <a:t>5 junctions in the center of Darmstadt</a:t>
            </a:r>
            <a:endParaRPr/>
          </a:p>
          <a:p>
            <a:pPr indent="-342900" lvl="1" marL="914400" rtl="0" algn="l">
              <a:lnSpc>
                <a:spcPct val="115000"/>
              </a:lnSpc>
              <a:spcBef>
                <a:spcPts val="0"/>
              </a:spcBef>
              <a:spcAft>
                <a:spcPts val="0"/>
              </a:spcAft>
              <a:buSzPts val="1800"/>
              <a:buChar char="○"/>
            </a:pPr>
            <a:r>
              <a:rPr lang="de-DE"/>
              <a:t>Focus on motor traffic</a:t>
            </a:r>
            <a:endParaRPr/>
          </a:p>
          <a:p>
            <a:pPr indent="0" lvl="0" marL="0" rtl="0" algn="l">
              <a:spcBef>
                <a:spcPts val="1000"/>
              </a:spcBef>
              <a:spcAft>
                <a:spcPts val="0"/>
              </a:spcAft>
              <a:buNone/>
            </a:pPr>
            <a:r>
              <a:rPr lang="de-DE"/>
              <a:t>  </a:t>
            </a:r>
            <a:endParaRPr/>
          </a:p>
        </p:txBody>
      </p:sp>
      <p:sp>
        <p:nvSpPr>
          <p:cNvPr id="335" name="Google Shape;335;g2af33195001_0_17"/>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336" name="Google Shape;336;g2af33195001_0_17"/>
          <p:cNvPicPr preferRelativeResize="0"/>
          <p:nvPr/>
        </p:nvPicPr>
        <p:blipFill rotWithShape="1">
          <a:blip r:embed="rId4">
            <a:alphaModFix/>
          </a:blip>
          <a:srcRect b="0" l="0" r="0" t="8759"/>
          <a:stretch/>
        </p:blipFill>
        <p:spPr>
          <a:xfrm>
            <a:off x="4993075" y="1362600"/>
            <a:ext cx="6887024" cy="4960201"/>
          </a:xfrm>
          <a:prstGeom prst="rect">
            <a:avLst/>
          </a:prstGeom>
          <a:noFill/>
          <a:ln cap="flat" cmpd="sng" w="19050">
            <a:solidFill>
              <a:schemeClr val="dk2"/>
            </a:solidFill>
            <a:prstDash val="solid"/>
            <a:round/>
            <a:headEnd len="sm" w="sm" type="none"/>
            <a:tailEnd len="sm" w="sm" type="none"/>
          </a:ln>
        </p:spPr>
      </p:pic>
      <p:pic>
        <p:nvPicPr>
          <p:cNvPr id="337" name="Google Shape;337;g2af33195001_0_17"/>
          <p:cNvPicPr preferRelativeResize="0"/>
          <p:nvPr/>
        </p:nvPicPr>
        <p:blipFill rotWithShape="1">
          <a:blip r:embed="rId5">
            <a:alphaModFix/>
          </a:blip>
          <a:srcRect b="0" l="0" r="21715" t="11535"/>
          <a:stretch/>
        </p:blipFill>
        <p:spPr>
          <a:xfrm>
            <a:off x="9248525" y="2889325"/>
            <a:ext cx="2498975" cy="2052376"/>
          </a:xfrm>
          <a:prstGeom prst="rect">
            <a:avLst/>
          </a:prstGeom>
          <a:noFill/>
          <a:ln cap="flat" cmpd="sng" w="19050">
            <a:solidFill>
              <a:schemeClr val="dk1"/>
            </a:solidFill>
            <a:prstDash val="solid"/>
            <a:round/>
            <a:headEnd len="sm" w="sm" type="none"/>
            <a:tailEnd len="sm" w="sm" type="none"/>
          </a:ln>
        </p:spPr>
      </p:pic>
      <p:sp>
        <p:nvSpPr>
          <p:cNvPr id="338" name="Google Shape;338;g2af33195001_0_17"/>
          <p:cNvSpPr/>
          <p:nvPr/>
        </p:nvSpPr>
        <p:spPr>
          <a:xfrm>
            <a:off x="7691700" y="3191975"/>
            <a:ext cx="676200" cy="4995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g2af33195001_0_17"/>
          <p:cNvSpPr/>
          <p:nvPr/>
        </p:nvSpPr>
        <p:spPr>
          <a:xfrm>
            <a:off x="8506461" y="3237869"/>
            <a:ext cx="529800" cy="407700"/>
          </a:xfrm>
          <a:prstGeom prst="rightArrow">
            <a:avLst>
              <a:gd fmla="val 50000" name="adj1"/>
              <a:gd fmla="val 50000" name="adj2"/>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g2af33195001_0_17"/>
          <p:cNvSpPr txBox="1"/>
          <p:nvPr/>
        </p:nvSpPr>
        <p:spPr>
          <a:xfrm>
            <a:off x="4978350" y="6322800"/>
            <a:ext cx="68871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dk1"/>
                </a:solidFill>
              </a:rPr>
              <a:t>Overview of traffic light systems with detectors from Datenplattform Darmstadt</a:t>
            </a:r>
            <a:endParaRPr sz="1000">
              <a:solidFill>
                <a:schemeClr val="dk1"/>
              </a:solidFill>
            </a:endParaRPr>
          </a:p>
        </p:txBody>
      </p:sp>
      <p:pic>
        <p:nvPicPr>
          <p:cNvPr id="341" name="Google Shape;341;g2af33195001_0_17"/>
          <p:cNvPicPr preferRelativeResize="0"/>
          <p:nvPr/>
        </p:nvPicPr>
        <p:blipFill rotWithShape="1">
          <a:blip r:embed="rId6">
            <a:alphaModFix/>
          </a:blip>
          <a:srcRect b="14514" l="19288" r="42515" t="37310"/>
          <a:stretch/>
        </p:blipFill>
        <p:spPr>
          <a:xfrm>
            <a:off x="6225100" y="3842200"/>
            <a:ext cx="2608376" cy="2421101"/>
          </a:xfrm>
          <a:prstGeom prst="rect">
            <a:avLst/>
          </a:prstGeom>
          <a:noFill/>
          <a:ln cap="flat" cmpd="sng" w="19050">
            <a:solidFill>
              <a:schemeClr val="dk1"/>
            </a:solidFill>
            <a:prstDash val="solid"/>
            <a:round/>
            <a:headEnd len="sm" w="sm" type="none"/>
            <a:tailEnd len="sm" w="sm" type="none"/>
          </a:ln>
        </p:spPr>
      </p:pic>
      <p:sp>
        <p:nvSpPr>
          <p:cNvPr id="342" name="Google Shape;342;g2af33195001_0_17"/>
          <p:cNvSpPr/>
          <p:nvPr/>
        </p:nvSpPr>
        <p:spPr>
          <a:xfrm rot="10800000">
            <a:off x="8973144" y="4534000"/>
            <a:ext cx="804000" cy="407700"/>
          </a:xfrm>
          <a:prstGeom prst="rightArrow">
            <a:avLst>
              <a:gd fmla="val 50000" name="adj1"/>
              <a:gd fmla="val 50000" name="adj2"/>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af33195001_0_67"/>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349" name="Google Shape;349;g2af33195001_0_67"/>
          <p:cNvSpPr txBox="1"/>
          <p:nvPr>
            <p:ph idx="4294967295" type="title"/>
          </p:nvPr>
        </p:nvSpPr>
        <p:spPr>
          <a:xfrm>
            <a:off x="693375" y="530300"/>
            <a:ext cx="9168300" cy="7461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de-DE" sz="3900"/>
              <a:t>Data Analysis and Interpretation</a:t>
            </a:r>
            <a:endParaRPr sz="3900"/>
          </a:p>
        </p:txBody>
      </p:sp>
      <p:pic>
        <p:nvPicPr>
          <p:cNvPr id="350" name="Google Shape;350;g2af33195001_0_67"/>
          <p:cNvPicPr preferRelativeResize="0"/>
          <p:nvPr/>
        </p:nvPicPr>
        <p:blipFill rotWithShape="1">
          <a:blip r:embed="rId4">
            <a:alphaModFix/>
          </a:blip>
          <a:srcRect b="22477" l="22514" r="25355" t="30102"/>
          <a:stretch/>
        </p:blipFill>
        <p:spPr>
          <a:xfrm>
            <a:off x="2552162" y="1629612"/>
            <a:ext cx="7087677" cy="4507950"/>
          </a:xfrm>
          <a:prstGeom prst="rect">
            <a:avLst/>
          </a:prstGeom>
          <a:noFill/>
          <a:ln cap="flat" cmpd="sng" w="19050">
            <a:solidFill>
              <a:schemeClr val="dk2"/>
            </a:solidFill>
            <a:prstDash val="solid"/>
            <a:round/>
            <a:headEnd len="sm" w="sm" type="none"/>
            <a:tailEnd len="sm" w="sm" type="none"/>
          </a:ln>
        </p:spPr>
      </p:pic>
      <p:sp>
        <p:nvSpPr>
          <p:cNvPr id="351" name="Google Shape;351;g2af33195001_0_67"/>
          <p:cNvSpPr txBox="1"/>
          <p:nvPr/>
        </p:nvSpPr>
        <p:spPr>
          <a:xfrm>
            <a:off x="2500325" y="6236260"/>
            <a:ext cx="71787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dk1"/>
                </a:solidFill>
              </a:rPr>
              <a:t>Motor traffic detectors at junctions A5, A6, A28, A29 and A30 (sketch, not to scale)</a:t>
            </a:r>
            <a:endParaRPr sz="1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b1567934a5_0_42"/>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358" name="Google Shape;358;g2b1567934a5_0_42"/>
          <p:cNvSpPr txBox="1"/>
          <p:nvPr>
            <p:ph type="title"/>
          </p:nvPr>
        </p:nvSpPr>
        <p:spPr>
          <a:xfrm>
            <a:off x="360000" y="736675"/>
            <a:ext cx="96621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Data Analysis and Interpretation</a:t>
            </a:r>
            <a:endParaRPr/>
          </a:p>
        </p:txBody>
      </p:sp>
      <p:pic>
        <p:nvPicPr>
          <p:cNvPr id="359" name="Google Shape;359;g2b1567934a5_0_42"/>
          <p:cNvPicPr preferRelativeResize="0"/>
          <p:nvPr/>
        </p:nvPicPr>
        <p:blipFill>
          <a:blip r:embed="rId4">
            <a:alphaModFix/>
          </a:blip>
          <a:stretch>
            <a:fillRect/>
          </a:stretch>
        </p:blipFill>
        <p:spPr>
          <a:xfrm>
            <a:off x="335700" y="1816675"/>
            <a:ext cx="11520599" cy="43370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b3788cc3e5_0_22"/>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366" name="Google Shape;366;g2b3788cc3e5_0_22"/>
          <p:cNvSpPr txBox="1"/>
          <p:nvPr>
            <p:ph type="title"/>
          </p:nvPr>
        </p:nvSpPr>
        <p:spPr>
          <a:xfrm>
            <a:off x="360000" y="736675"/>
            <a:ext cx="96621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Data Analysis and Interpretation</a:t>
            </a:r>
            <a:endParaRPr/>
          </a:p>
        </p:txBody>
      </p:sp>
      <p:pic>
        <p:nvPicPr>
          <p:cNvPr id="367" name="Google Shape;367;g2b3788cc3e5_0_22"/>
          <p:cNvPicPr preferRelativeResize="0"/>
          <p:nvPr/>
        </p:nvPicPr>
        <p:blipFill>
          <a:blip r:embed="rId4">
            <a:alphaModFix/>
          </a:blip>
          <a:stretch>
            <a:fillRect/>
          </a:stretch>
        </p:blipFill>
        <p:spPr>
          <a:xfrm>
            <a:off x="247175" y="2328927"/>
            <a:ext cx="5772624" cy="3159721"/>
          </a:xfrm>
          <a:prstGeom prst="rect">
            <a:avLst/>
          </a:prstGeom>
          <a:noFill/>
          <a:ln>
            <a:noFill/>
          </a:ln>
        </p:spPr>
      </p:pic>
      <p:pic>
        <p:nvPicPr>
          <p:cNvPr id="368" name="Google Shape;368;g2b3788cc3e5_0_22"/>
          <p:cNvPicPr preferRelativeResize="0"/>
          <p:nvPr/>
        </p:nvPicPr>
        <p:blipFill>
          <a:blip r:embed="rId5">
            <a:alphaModFix/>
          </a:blip>
          <a:stretch>
            <a:fillRect/>
          </a:stretch>
        </p:blipFill>
        <p:spPr>
          <a:xfrm>
            <a:off x="6261600" y="2325747"/>
            <a:ext cx="5772626" cy="36232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af33195001_0_38"/>
          <p:cNvSpPr/>
          <p:nvPr/>
        </p:nvSpPr>
        <p:spPr>
          <a:xfrm>
            <a:off x="1426300" y="4615025"/>
            <a:ext cx="2887800" cy="486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375" name="Google Shape;375;g2af33195001_0_38"/>
          <p:cNvGraphicFramePr/>
          <p:nvPr/>
        </p:nvGraphicFramePr>
        <p:xfrm>
          <a:off x="1426300" y="3287571"/>
          <a:ext cx="3000000" cy="3000000"/>
        </p:xfrm>
        <a:graphic>
          <a:graphicData uri="http://schemas.openxmlformats.org/drawingml/2006/table">
            <a:tbl>
              <a:tblPr>
                <a:noFill/>
                <a:tableStyleId>{C006D210-CBF6-479C-8922-4EDDB22B3F89}</a:tableStyleId>
              </a:tblPr>
              <a:tblGrid>
                <a:gridCol w="2887825"/>
                <a:gridCol w="1690375"/>
                <a:gridCol w="1974275"/>
                <a:gridCol w="2786925"/>
              </a:tblGrid>
              <a:tr h="486400">
                <a:tc>
                  <a:txBody>
                    <a:bodyPr/>
                    <a:lstStyle/>
                    <a:p>
                      <a:pPr indent="0" lvl="0" marL="0" rtl="0" algn="l">
                        <a:spcBef>
                          <a:spcPts val="0"/>
                        </a:spcBef>
                        <a:spcAft>
                          <a:spcPts val="0"/>
                        </a:spcAft>
                        <a:buNone/>
                      </a:pPr>
                      <a:r>
                        <a:rPr lang="de-DE"/>
                        <a:t> </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de-DE" sz="1500"/>
                        <a:t>MAE</a:t>
                      </a:r>
                      <a:endParaRPr b="1" sz="1500"/>
                    </a:p>
                    <a:p>
                      <a:pPr indent="0" lvl="0" marL="0" rtl="0" algn="ctr">
                        <a:spcBef>
                          <a:spcPts val="0"/>
                        </a:spcBef>
                        <a:spcAft>
                          <a:spcPts val="0"/>
                        </a:spcAft>
                        <a:buNone/>
                      </a:pPr>
                      <a:r>
                        <a:rPr b="1" lang="de-DE">
                          <a:solidFill>
                            <a:schemeClr val="dk1"/>
                          </a:solidFill>
                        </a:rPr>
                        <a:t>(Mean Absolute Error) </a:t>
                      </a:r>
                      <a:r>
                        <a:rPr b="1" lang="de-DE" sz="1500"/>
                        <a:t>  </a:t>
                      </a:r>
                      <a:endParaRPr b="1"/>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de-DE" sz="1500"/>
                        <a:t>R²</a:t>
                      </a:r>
                      <a:endParaRPr b="1" sz="1500"/>
                    </a:p>
                    <a:p>
                      <a:pPr indent="0" lvl="0" marL="0" rtl="0" algn="ctr">
                        <a:spcBef>
                          <a:spcPts val="0"/>
                        </a:spcBef>
                        <a:spcAft>
                          <a:spcPts val="0"/>
                        </a:spcAft>
                        <a:buNone/>
                      </a:pPr>
                      <a:r>
                        <a:rPr b="1" lang="de-DE"/>
                        <a:t>(Coefficient of Determination)        </a:t>
                      </a:r>
                      <a:endParaRPr b="1"/>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de-DE" sz="1500">
                          <a:solidFill>
                            <a:schemeClr val="dk1"/>
                          </a:solidFill>
                        </a:rPr>
                        <a:t>SMAPE</a:t>
                      </a:r>
                      <a:endParaRPr b="1" sz="1500">
                        <a:solidFill>
                          <a:schemeClr val="dk1"/>
                        </a:solidFill>
                      </a:endParaRPr>
                    </a:p>
                    <a:p>
                      <a:pPr indent="0" lvl="0" marL="0" rtl="0" algn="ctr">
                        <a:spcBef>
                          <a:spcPts val="0"/>
                        </a:spcBef>
                        <a:spcAft>
                          <a:spcPts val="0"/>
                        </a:spcAft>
                        <a:buClr>
                          <a:schemeClr val="dk1"/>
                        </a:buClr>
                        <a:buSzPts val="1100"/>
                        <a:buFont typeface="Arial"/>
                        <a:buNone/>
                      </a:pPr>
                      <a:r>
                        <a:rPr b="1" lang="de-DE">
                          <a:solidFill>
                            <a:schemeClr val="dk1"/>
                          </a:solidFill>
                        </a:rPr>
                        <a:t>(Symmetric Mean Absolute Percentage Error)</a:t>
                      </a:r>
                      <a:endParaRPr b="1"/>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86400">
                <a:tc>
                  <a:txBody>
                    <a:bodyPr/>
                    <a:lstStyle/>
                    <a:p>
                      <a:pPr indent="0" lvl="0" marL="0" rtl="0" algn="l">
                        <a:spcBef>
                          <a:spcPts val="0"/>
                        </a:spcBef>
                        <a:spcAft>
                          <a:spcPts val="0"/>
                        </a:spcAft>
                        <a:buNone/>
                      </a:pPr>
                      <a:r>
                        <a:rPr b="1" lang="de-DE" sz="1600"/>
                        <a:t>Prophet</a:t>
                      </a:r>
                      <a:endParaRPr b="1" sz="16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de-DE"/>
                        <a:t>3.611</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de-DE"/>
                        <a:t>-</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de-DE">
                          <a:solidFill>
                            <a:schemeClr val="dk1"/>
                          </a:solidFill>
                        </a:rPr>
                        <a:t>-</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86400">
                <a:tc>
                  <a:txBody>
                    <a:bodyPr/>
                    <a:lstStyle/>
                    <a:p>
                      <a:pPr indent="0" lvl="0" marL="0" rtl="0" algn="l">
                        <a:spcBef>
                          <a:spcPts val="0"/>
                        </a:spcBef>
                        <a:spcAft>
                          <a:spcPts val="0"/>
                        </a:spcAft>
                        <a:buNone/>
                      </a:pPr>
                      <a:r>
                        <a:rPr b="1" lang="de-DE" sz="1600"/>
                        <a:t>Random Forest</a:t>
                      </a:r>
                      <a:endParaRPr b="1" sz="16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de-DE"/>
                        <a:t>3.834</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de-DE"/>
                        <a:t>0.94</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de-DE">
                          <a:solidFill>
                            <a:schemeClr val="dk1"/>
                          </a:solidFill>
                        </a:rPr>
                        <a:t>102.21</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26450">
                <a:tc>
                  <a:txBody>
                    <a:bodyPr/>
                    <a:lstStyle/>
                    <a:p>
                      <a:pPr indent="0" lvl="0" marL="0" rtl="0" algn="l">
                        <a:spcBef>
                          <a:spcPts val="0"/>
                        </a:spcBef>
                        <a:spcAft>
                          <a:spcPts val="0"/>
                        </a:spcAft>
                        <a:buNone/>
                      </a:pPr>
                      <a:r>
                        <a:rPr b="1" lang="de-DE" sz="1600"/>
                        <a:t>LightGBM</a:t>
                      </a:r>
                      <a:endParaRPr b="1" sz="16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de-DE"/>
                        <a:t>4.069</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de-DE">
                          <a:solidFill>
                            <a:schemeClr val="dk1"/>
                          </a:solidFill>
                        </a:rPr>
                        <a:t>0.938</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de-DE">
                          <a:solidFill>
                            <a:schemeClr val="dk1"/>
                          </a:solidFill>
                        </a:rPr>
                        <a:t>102.72</a:t>
                      </a:r>
                      <a:endParaRPr>
                        <a:solidFill>
                          <a:schemeClr val="dk1"/>
                        </a:solidFill>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86400">
                <a:tc>
                  <a:txBody>
                    <a:bodyPr/>
                    <a:lstStyle/>
                    <a:p>
                      <a:pPr indent="0" lvl="0" marL="0" rtl="0" algn="l">
                        <a:spcBef>
                          <a:spcPts val="0"/>
                        </a:spcBef>
                        <a:spcAft>
                          <a:spcPts val="0"/>
                        </a:spcAft>
                        <a:buNone/>
                      </a:pPr>
                      <a:r>
                        <a:rPr b="1" lang="de-DE" sz="1600"/>
                        <a:t>CatBoost</a:t>
                      </a:r>
                      <a:endParaRPr b="1" sz="16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de-DE"/>
                        <a:t>4.10</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de-DE"/>
                        <a:t>0.94</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de-DE">
                          <a:solidFill>
                            <a:schemeClr val="dk1"/>
                          </a:solidFill>
                        </a:rPr>
                        <a:t>102.72</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376" name="Google Shape;376;g2af33195001_0_38"/>
          <p:cNvSpPr txBox="1"/>
          <p:nvPr>
            <p:ph type="title"/>
          </p:nvPr>
        </p:nvSpPr>
        <p:spPr>
          <a:xfrm>
            <a:off x="635475" y="469752"/>
            <a:ext cx="8976000" cy="7233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de-DE"/>
              <a:t>Model</a:t>
            </a:r>
            <a:endParaRPr/>
          </a:p>
        </p:txBody>
      </p:sp>
      <p:sp>
        <p:nvSpPr>
          <p:cNvPr id="377" name="Google Shape;377;g2af33195001_0_38"/>
          <p:cNvSpPr txBox="1"/>
          <p:nvPr>
            <p:ph idx="1" type="body"/>
          </p:nvPr>
        </p:nvSpPr>
        <p:spPr>
          <a:xfrm>
            <a:off x="336000" y="1891050"/>
            <a:ext cx="11520000" cy="1276800"/>
          </a:xfrm>
          <a:prstGeom prst="rect">
            <a:avLst/>
          </a:prstGeom>
        </p:spPr>
        <p:txBody>
          <a:bodyPr anchorCtr="0" anchor="t" bIns="0" lIns="0" spcFirstLastPara="1" rIns="0" wrap="square" tIns="0">
            <a:normAutofit/>
          </a:bodyPr>
          <a:lstStyle/>
          <a:p>
            <a:pPr indent="-342900" lvl="0" marL="457200" rtl="0" algn="l">
              <a:lnSpc>
                <a:spcPct val="150000"/>
              </a:lnSpc>
              <a:spcBef>
                <a:spcPts val="1000"/>
              </a:spcBef>
              <a:spcAft>
                <a:spcPts val="0"/>
              </a:spcAft>
              <a:buSzPts val="1800"/>
              <a:buChar char="●"/>
            </a:pPr>
            <a:r>
              <a:rPr lang="de-DE"/>
              <a:t>Time-series traffic data prediction: </a:t>
            </a:r>
            <a:r>
              <a:rPr lang="de-DE"/>
              <a:t>Predict the number of cars per hour</a:t>
            </a:r>
            <a:endParaRPr/>
          </a:p>
          <a:p>
            <a:pPr indent="-342900" lvl="0" marL="457200" rtl="0" algn="l">
              <a:lnSpc>
                <a:spcPct val="150000"/>
              </a:lnSpc>
              <a:spcBef>
                <a:spcPts val="0"/>
              </a:spcBef>
              <a:spcAft>
                <a:spcPts val="0"/>
              </a:spcAft>
              <a:buSzPts val="1800"/>
              <a:buChar char="●"/>
            </a:pPr>
            <a:r>
              <a:rPr lang="de-DE"/>
              <a:t>Suitable models include LSTM, ARIMA, Prophet, Random Forest, LightGBM and CatBoost</a:t>
            </a:r>
            <a:endParaRPr/>
          </a:p>
        </p:txBody>
      </p:sp>
      <p:sp>
        <p:nvSpPr>
          <p:cNvPr id="378" name="Google Shape;378;g2af33195001_0_38"/>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379" name="Google Shape;379;g2af33195001_0_38"/>
          <p:cNvSpPr txBox="1"/>
          <p:nvPr/>
        </p:nvSpPr>
        <p:spPr>
          <a:xfrm>
            <a:off x="1411800" y="5999779"/>
            <a:ext cx="93393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dk1"/>
                </a:solidFill>
              </a:rPr>
              <a:t>Model comparison metrics</a:t>
            </a:r>
            <a:endParaRPr sz="1000">
              <a:solidFill>
                <a:schemeClr val="dk1"/>
              </a:solidFill>
            </a:endParaRPr>
          </a:p>
        </p:txBody>
      </p:sp>
      <p:pic>
        <p:nvPicPr>
          <p:cNvPr id="380" name="Google Shape;380;g2af33195001_0_38"/>
          <p:cNvPicPr preferRelativeResize="0"/>
          <p:nvPr/>
        </p:nvPicPr>
        <p:blipFill rotWithShape="1">
          <a:blip r:embed="rId4">
            <a:alphaModFix/>
          </a:blip>
          <a:srcRect b="34344" l="2704" r="13289" t="36677"/>
          <a:stretch/>
        </p:blipFill>
        <p:spPr>
          <a:xfrm>
            <a:off x="12354900" y="3991600"/>
            <a:ext cx="10410426" cy="1918400"/>
          </a:xfrm>
          <a:prstGeom prst="rect">
            <a:avLst/>
          </a:prstGeom>
          <a:noFill/>
          <a:ln>
            <a:noFill/>
          </a:ln>
        </p:spPr>
      </p:pic>
      <p:sp>
        <p:nvSpPr>
          <p:cNvPr id="381" name="Google Shape;381;g2af33195001_0_38"/>
          <p:cNvSpPr txBox="1"/>
          <p:nvPr/>
        </p:nvSpPr>
        <p:spPr>
          <a:xfrm>
            <a:off x="11000340" y="3434485"/>
            <a:ext cx="996300" cy="10551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de-DE" sz="1500">
                <a:solidFill>
                  <a:schemeClr val="dk1"/>
                </a:solidFill>
              </a:rPr>
              <a:t>not usable if predicted value is 0</a:t>
            </a:r>
            <a:endParaRPr sz="1500">
              <a:solidFill>
                <a:schemeClr val="dk1"/>
              </a:solidFill>
            </a:endParaRPr>
          </a:p>
        </p:txBody>
      </p:sp>
      <p:grpSp>
        <p:nvGrpSpPr>
          <p:cNvPr id="382" name="Google Shape;382;g2af33195001_0_38"/>
          <p:cNvGrpSpPr/>
          <p:nvPr/>
        </p:nvGrpSpPr>
        <p:grpSpPr>
          <a:xfrm>
            <a:off x="2844150" y="4202077"/>
            <a:ext cx="1429150" cy="1783901"/>
            <a:chOff x="1897700" y="4211888"/>
            <a:chExt cx="1429150" cy="1783901"/>
          </a:xfrm>
        </p:grpSpPr>
        <p:grpSp>
          <p:nvGrpSpPr>
            <p:cNvPr id="383" name="Google Shape;383;g2af33195001_0_38"/>
            <p:cNvGrpSpPr/>
            <p:nvPr/>
          </p:nvGrpSpPr>
          <p:grpSpPr>
            <a:xfrm>
              <a:off x="1897700" y="4211888"/>
              <a:ext cx="1429150" cy="1783901"/>
              <a:chOff x="1897700" y="4211888"/>
              <a:chExt cx="1429150" cy="1783901"/>
            </a:xfrm>
          </p:grpSpPr>
          <p:pic>
            <p:nvPicPr>
              <p:cNvPr id="384" name="Google Shape;384;g2af33195001_0_38"/>
              <p:cNvPicPr preferRelativeResize="0"/>
              <p:nvPr/>
            </p:nvPicPr>
            <p:blipFill rotWithShape="1">
              <a:blip r:embed="rId5">
                <a:alphaModFix/>
              </a:blip>
              <a:srcRect b="33439" l="21604" r="24247" t="23328"/>
              <a:stretch/>
            </p:blipFill>
            <p:spPr>
              <a:xfrm>
                <a:off x="1967675" y="4211888"/>
                <a:ext cx="1359175" cy="327375"/>
              </a:xfrm>
              <a:prstGeom prst="rect">
                <a:avLst/>
              </a:prstGeom>
              <a:noFill/>
              <a:ln>
                <a:noFill/>
              </a:ln>
            </p:spPr>
          </p:pic>
          <p:pic>
            <p:nvPicPr>
              <p:cNvPr id="385" name="Google Shape;385;g2af33195001_0_38"/>
              <p:cNvPicPr preferRelativeResize="0"/>
              <p:nvPr/>
            </p:nvPicPr>
            <p:blipFill rotWithShape="1">
              <a:blip r:embed="rId6">
                <a:alphaModFix/>
              </a:blip>
              <a:srcRect b="25040" l="9208" r="14624" t="22595"/>
              <a:stretch/>
            </p:blipFill>
            <p:spPr>
              <a:xfrm>
                <a:off x="1897700" y="5583288"/>
                <a:ext cx="1429150" cy="412500"/>
              </a:xfrm>
              <a:prstGeom prst="rect">
                <a:avLst/>
              </a:prstGeom>
              <a:noFill/>
              <a:ln>
                <a:noFill/>
              </a:ln>
            </p:spPr>
          </p:pic>
          <p:pic>
            <p:nvPicPr>
              <p:cNvPr id="386" name="Google Shape;386;g2af33195001_0_38"/>
              <p:cNvPicPr preferRelativeResize="0"/>
              <p:nvPr/>
            </p:nvPicPr>
            <p:blipFill rotWithShape="1">
              <a:blip r:embed="rId7">
                <a:alphaModFix/>
              </a:blip>
              <a:srcRect b="26153" l="0" r="2467" t="23963"/>
              <a:stretch/>
            </p:blipFill>
            <p:spPr>
              <a:xfrm>
                <a:off x="1932925" y="5143650"/>
                <a:ext cx="1393925" cy="356437"/>
              </a:xfrm>
              <a:prstGeom prst="rect">
                <a:avLst/>
              </a:prstGeom>
              <a:noFill/>
              <a:ln>
                <a:noFill/>
              </a:ln>
            </p:spPr>
          </p:pic>
        </p:grpSp>
        <p:pic>
          <p:nvPicPr>
            <p:cNvPr id="387" name="Google Shape;387;g2af33195001_0_38"/>
            <p:cNvPicPr preferRelativeResize="0"/>
            <p:nvPr/>
          </p:nvPicPr>
          <p:blipFill>
            <a:blip r:embed="rId8">
              <a:alphaModFix/>
            </a:blip>
            <a:stretch>
              <a:fillRect/>
            </a:stretch>
          </p:blipFill>
          <p:spPr>
            <a:xfrm>
              <a:off x="2565100" y="4651925"/>
              <a:ext cx="761749" cy="412500"/>
            </a:xfrm>
            <a:prstGeom prst="rect">
              <a:avLst/>
            </a:prstGeom>
            <a:noFill/>
            <a:ln>
              <a:noFill/>
            </a:ln>
          </p:spPr>
        </p:pic>
      </p:grpSp>
      <p:sp>
        <p:nvSpPr>
          <p:cNvPr id="388" name="Google Shape;388;g2af33195001_0_38"/>
          <p:cNvSpPr txBox="1"/>
          <p:nvPr/>
        </p:nvSpPr>
        <p:spPr>
          <a:xfrm>
            <a:off x="13009025" y="6558150"/>
            <a:ext cx="3674400" cy="3930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de-DE" sz="1500">
                <a:solidFill>
                  <a:schemeClr val="dk1"/>
                </a:solidFill>
              </a:rPr>
              <a:t>sklearn-metrics not applicable to Prophet</a:t>
            </a:r>
            <a:endParaRPr sz="1500">
              <a:solidFill>
                <a:schemeClr val="dk1"/>
              </a:solidFill>
            </a:endParaRPr>
          </a:p>
        </p:txBody>
      </p:sp>
      <p:sp>
        <p:nvSpPr>
          <p:cNvPr id="389" name="Google Shape;389;g2af33195001_0_38"/>
          <p:cNvSpPr/>
          <p:nvPr/>
        </p:nvSpPr>
        <p:spPr>
          <a:xfrm>
            <a:off x="12834475" y="7170350"/>
            <a:ext cx="919200" cy="1303300"/>
          </a:xfrm>
          <a:custGeom>
            <a:rect b="b" l="l" r="r" t="t"/>
            <a:pathLst>
              <a:path extrusionOk="0" h="52132" w="36768">
                <a:moveTo>
                  <a:pt x="0" y="52132"/>
                </a:moveTo>
                <a:lnTo>
                  <a:pt x="20893" y="52132"/>
                </a:lnTo>
                <a:lnTo>
                  <a:pt x="20893" y="0"/>
                </a:lnTo>
                <a:lnTo>
                  <a:pt x="36768" y="0"/>
                </a:lnTo>
              </a:path>
            </a:pathLst>
          </a:custGeom>
          <a:noFill/>
          <a:ln cap="flat" cmpd="sng" w="28575">
            <a:solidFill>
              <a:schemeClr val="accent1"/>
            </a:solidFill>
            <a:prstDash val="solid"/>
            <a:round/>
            <a:headEnd len="med" w="med" type="none"/>
            <a:tailEnd len="med" w="med" type="triangle"/>
          </a:ln>
        </p:spPr>
      </p:sp>
      <p:sp>
        <p:nvSpPr>
          <p:cNvPr id="390" name="Google Shape;390;g2af33195001_0_38"/>
          <p:cNvSpPr/>
          <p:nvPr/>
        </p:nvSpPr>
        <p:spPr>
          <a:xfrm>
            <a:off x="9822200" y="3509200"/>
            <a:ext cx="1163775" cy="454775"/>
          </a:xfrm>
          <a:custGeom>
            <a:rect b="b" l="l" r="r" t="t"/>
            <a:pathLst>
              <a:path extrusionOk="0" h="18191" w="46551">
                <a:moveTo>
                  <a:pt x="0" y="0"/>
                </a:moveTo>
                <a:lnTo>
                  <a:pt x="31798" y="0"/>
                </a:lnTo>
                <a:lnTo>
                  <a:pt x="31843" y="18029"/>
                </a:lnTo>
                <a:lnTo>
                  <a:pt x="46551" y="18191"/>
                </a:lnTo>
              </a:path>
            </a:pathLst>
          </a:custGeom>
          <a:noFill/>
          <a:ln cap="flat" cmpd="sng" w="28575">
            <a:solidFill>
              <a:schemeClr val="accent1"/>
            </a:solidFill>
            <a:prstDash val="solid"/>
            <a:round/>
            <a:headEnd len="med" w="med" type="none"/>
            <a:tailEnd len="med" w="med"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af1073f1ef_0_5"/>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119" name="Google Shape;119;g2af1073f1ef_0_5"/>
          <p:cNvSpPr txBox="1"/>
          <p:nvPr>
            <p:ph type="title"/>
          </p:nvPr>
        </p:nvSpPr>
        <p:spPr>
          <a:xfrm>
            <a:off x="685600" y="409050"/>
            <a:ext cx="4500000" cy="7380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de-DE" sz="4000"/>
              <a:t>DATA DORKS</a:t>
            </a:r>
            <a:endParaRPr sz="4000"/>
          </a:p>
        </p:txBody>
      </p:sp>
      <p:sp>
        <p:nvSpPr>
          <p:cNvPr id="120" name="Google Shape;120;g2af1073f1ef_0_5"/>
          <p:cNvSpPr txBox="1"/>
          <p:nvPr>
            <p:ph idx="1" type="body"/>
          </p:nvPr>
        </p:nvSpPr>
        <p:spPr>
          <a:xfrm>
            <a:off x="592000" y="1876175"/>
            <a:ext cx="4687200" cy="4446300"/>
          </a:xfrm>
          <a:prstGeom prst="rect">
            <a:avLst/>
          </a:prstGeom>
        </p:spPr>
        <p:txBody>
          <a:bodyPr anchorCtr="0" anchor="t" bIns="0" lIns="0" spcFirstLastPara="1" rIns="0" wrap="square" tIns="0">
            <a:noAutofit/>
          </a:bodyPr>
          <a:lstStyle/>
          <a:p>
            <a:pPr indent="-355600" lvl="0" marL="457200" rtl="0" algn="l">
              <a:lnSpc>
                <a:spcPct val="50000"/>
              </a:lnSpc>
              <a:spcBef>
                <a:spcPts val="1000"/>
              </a:spcBef>
              <a:spcAft>
                <a:spcPts val="0"/>
              </a:spcAft>
              <a:buSzPts val="2000"/>
              <a:buChar char="●"/>
            </a:pPr>
            <a:r>
              <a:rPr lang="de-DE"/>
              <a:t>Bahar Bayer (Ranjbaran)</a:t>
            </a:r>
            <a:endParaRPr/>
          </a:p>
          <a:p>
            <a:pPr indent="0" lvl="0" marL="457200" rtl="0" algn="l">
              <a:lnSpc>
                <a:spcPct val="50000"/>
              </a:lnSpc>
              <a:spcBef>
                <a:spcPts val="1000"/>
              </a:spcBef>
              <a:spcAft>
                <a:spcPts val="0"/>
              </a:spcAft>
              <a:buNone/>
            </a:pPr>
            <a:r>
              <a:rPr lang="de-DE" sz="1900"/>
              <a:t>(Team Member)</a:t>
            </a:r>
            <a:endParaRPr/>
          </a:p>
          <a:p>
            <a:pPr indent="0" lvl="0" marL="457200" rtl="0" algn="l">
              <a:lnSpc>
                <a:spcPct val="180000"/>
              </a:lnSpc>
              <a:spcBef>
                <a:spcPts val="1000"/>
              </a:spcBef>
              <a:spcAft>
                <a:spcPts val="0"/>
              </a:spcAft>
              <a:buSzPts val="688"/>
              <a:buNone/>
            </a:pPr>
            <a:r>
              <a:t/>
            </a:r>
            <a:endParaRPr/>
          </a:p>
          <a:p>
            <a:pPr indent="0" lvl="0" marL="457200" rtl="0" algn="l">
              <a:lnSpc>
                <a:spcPct val="180000"/>
              </a:lnSpc>
              <a:spcBef>
                <a:spcPts val="1000"/>
              </a:spcBef>
              <a:spcAft>
                <a:spcPts val="0"/>
              </a:spcAft>
              <a:buSzPts val="688"/>
              <a:buNone/>
            </a:pPr>
            <a:r>
              <a:t/>
            </a:r>
            <a:endParaRPr/>
          </a:p>
          <a:p>
            <a:pPr indent="-355600" lvl="0" marL="457200" rtl="0" algn="l">
              <a:lnSpc>
                <a:spcPct val="50000"/>
              </a:lnSpc>
              <a:spcBef>
                <a:spcPts val="1000"/>
              </a:spcBef>
              <a:spcAft>
                <a:spcPts val="0"/>
              </a:spcAft>
              <a:buSzPts val="2000"/>
              <a:buChar char="●"/>
            </a:pPr>
            <a:r>
              <a:rPr lang="de-DE"/>
              <a:t>Lisabeth Maria George</a:t>
            </a:r>
            <a:endParaRPr/>
          </a:p>
          <a:p>
            <a:pPr indent="0" lvl="0" marL="457200" rtl="0" algn="l">
              <a:lnSpc>
                <a:spcPct val="50000"/>
              </a:lnSpc>
              <a:spcBef>
                <a:spcPts val="1000"/>
              </a:spcBef>
              <a:spcAft>
                <a:spcPts val="0"/>
              </a:spcAft>
              <a:buNone/>
            </a:pPr>
            <a:r>
              <a:rPr lang="de-DE" sz="1900"/>
              <a:t>(Team Member)</a:t>
            </a:r>
            <a:endParaRPr/>
          </a:p>
          <a:p>
            <a:pPr indent="0" lvl="0" marL="457200" rtl="0" algn="l">
              <a:lnSpc>
                <a:spcPct val="180000"/>
              </a:lnSpc>
              <a:spcBef>
                <a:spcPts val="1000"/>
              </a:spcBef>
              <a:spcAft>
                <a:spcPts val="0"/>
              </a:spcAft>
              <a:buSzPts val="688"/>
              <a:buNone/>
            </a:pPr>
            <a:r>
              <a:t/>
            </a:r>
            <a:endParaRPr/>
          </a:p>
          <a:p>
            <a:pPr indent="0" lvl="0" marL="457200" rtl="0" algn="l">
              <a:lnSpc>
                <a:spcPct val="180000"/>
              </a:lnSpc>
              <a:spcBef>
                <a:spcPts val="1000"/>
              </a:spcBef>
              <a:spcAft>
                <a:spcPts val="0"/>
              </a:spcAft>
              <a:buSzPts val="688"/>
              <a:buNone/>
            </a:pPr>
            <a:r>
              <a:t/>
            </a:r>
            <a:endParaRPr/>
          </a:p>
          <a:p>
            <a:pPr indent="-355600" lvl="0" marL="457200" rtl="0" algn="l">
              <a:lnSpc>
                <a:spcPct val="50000"/>
              </a:lnSpc>
              <a:spcBef>
                <a:spcPts val="1000"/>
              </a:spcBef>
              <a:spcAft>
                <a:spcPts val="0"/>
              </a:spcAft>
              <a:buSzPts val="2000"/>
              <a:buChar char="●"/>
            </a:pPr>
            <a:r>
              <a:rPr lang="de-DE"/>
              <a:t>Nora Simon</a:t>
            </a:r>
            <a:endParaRPr/>
          </a:p>
          <a:p>
            <a:pPr indent="0" lvl="0" marL="457200" rtl="0" algn="l">
              <a:lnSpc>
                <a:spcPct val="50000"/>
              </a:lnSpc>
              <a:spcBef>
                <a:spcPts val="1000"/>
              </a:spcBef>
              <a:spcAft>
                <a:spcPts val="0"/>
              </a:spcAft>
              <a:buNone/>
            </a:pPr>
            <a:r>
              <a:rPr lang="de-DE" sz="1900"/>
              <a:t>(Team Member)</a:t>
            </a:r>
            <a:endParaRPr/>
          </a:p>
          <a:p>
            <a:pPr indent="0" lvl="0" marL="457200" rtl="0" algn="l">
              <a:lnSpc>
                <a:spcPct val="180000"/>
              </a:lnSpc>
              <a:spcBef>
                <a:spcPts val="1000"/>
              </a:spcBef>
              <a:spcAft>
                <a:spcPts val="0"/>
              </a:spcAft>
              <a:buSzPts val="688"/>
              <a:buNone/>
            </a:pPr>
            <a:r>
              <a:t/>
            </a:r>
            <a:endParaRPr/>
          </a:p>
          <a:p>
            <a:pPr indent="0" lvl="0" marL="457200" rtl="0" algn="l">
              <a:lnSpc>
                <a:spcPct val="180000"/>
              </a:lnSpc>
              <a:spcBef>
                <a:spcPts val="1000"/>
              </a:spcBef>
              <a:spcAft>
                <a:spcPts val="0"/>
              </a:spcAft>
              <a:buSzPts val="688"/>
              <a:buNone/>
            </a:pPr>
            <a:r>
              <a:t/>
            </a:r>
            <a:endParaRPr/>
          </a:p>
        </p:txBody>
      </p:sp>
      <p:pic>
        <p:nvPicPr>
          <p:cNvPr id="121" name="Google Shape;121;g2af1073f1ef_0_5"/>
          <p:cNvPicPr preferRelativeResize="0"/>
          <p:nvPr/>
        </p:nvPicPr>
        <p:blipFill>
          <a:blip r:embed="rId4">
            <a:alphaModFix/>
          </a:blip>
          <a:stretch>
            <a:fillRect/>
          </a:stretch>
        </p:blipFill>
        <p:spPr>
          <a:xfrm>
            <a:off x="10089225" y="5400175"/>
            <a:ext cx="1056900" cy="1063800"/>
          </a:xfrm>
          <a:prstGeom prst="ellipse">
            <a:avLst/>
          </a:prstGeom>
          <a:noFill/>
          <a:ln cap="flat" cmpd="sng" w="19050">
            <a:solidFill>
              <a:schemeClr val="dk2"/>
            </a:solidFill>
            <a:prstDash val="solid"/>
            <a:round/>
            <a:headEnd len="sm" w="sm" type="none"/>
            <a:tailEnd len="sm" w="sm" type="none"/>
          </a:ln>
        </p:spPr>
      </p:pic>
      <p:pic>
        <p:nvPicPr>
          <p:cNvPr id="122" name="Google Shape;122;g2af1073f1ef_0_5"/>
          <p:cNvPicPr preferRelativeResize="0"/>
          <p:nvPr/>
        </p:nvPicPr>
        <p:blipFill>
          <a:blip r:embed="rId5">
            <a:alphaModFix/>
          </a:blip>
          <a:stretch>
            <a:fillRect/>
          </a:stretch>
        </p:blipFill>
        <p:spPr>
          <a:xfrm>
            <a:off x="10089225" y="1682425"/>
            <a:ext cx="1056900" cy="1067700"/>
          </a:xfrm>
          <a:prstGeom prst="ellipse">
            <a:avLst/>
          </a:prstGeom>
          <a:noFill/>
          <a:ln cap="flat" cmpd="sng" w="19050">
            <a:solidFill>
              <a:schemeClr val="dk2"/>
            </a:solidFill>
            <a:prstDash val="solid"/>
            <a:round/>
            <a:headEnd len="sm" w="sm" type="none"/>
            <a:tailEnd len="sm" w="sm" type="none"/>
          </a:ln>
        </p:spPr>
      </p:pic>
      <p:sp>
        <p:nvSpPr>
          <p:cNvPr id="123" name="Google Shape;123;g2af1073f1ef_0_5"/>
          <p:cNvSpPr txBox="1"/>
          <p:nvPr/>
        </p:nvSpPr>
        <p:spPr>
          <a:xfrm>
            <a:off x="6236200" y="1735925"/>
            <a:ext cx="3450600" cy="4726800"/>
          </a:xfrm>
          <a:prstGeom prst="rect">
            <a:avLst/>
          </a:prstGeom>
          <a:noFill/>
          <a:ln>
            <a:noFill/>
          </a:ln>
        </p:spPr>
        <p:txBody>
          <a:bodyPr anchorCtr="0" anchor="t" bIns="91425" lIns="91425" spcFirstLastPara="1" rIns="91425" wrap="square" tIns="91425">
            <a:noAutofit/>
          </a:bodyPr>
          <a:lstStyle/>
          <a:p>
            <a:pPr indent="-336550" lvl="0" marL="457200" rtl="0" algn="l">
              <a:lnSpc>
                <a:spcPct val="50000"/>
              </a:lnSpc>
              <a:spcBef>
                <a:spcPts val="1000"/>
              </a:spcBef>
              <a:spcAft>
                <a:spcPts val="0"/>
              </a:spcAft>
              <a:buClr>
                <a:schemeClr val="dk1"/>
              </a:buClr>
              <a:buSzPts val="1700"/>
              <a:buFont typeface="Noto Sans Symbols"/>
              <a:buChar char="●"/>
            </a:pPr>
            <a:r>
              <a:rPr lang="de-DE" sz="1900">
                <a:solidFill>
                  <a:schemeClr val="dk1"/>
                </a:solidFill>
              </a:rPr>
              <a:t>Sudhanva Sridhar Bhat</a:t>
            </a:r>
            <a:endParaRPr sz="1900">
              <a:solidFill>
                <a:schemeClr val="dk1"/>
              </a:solidFill>
            </a:endParaRPr>
          </a:p>
          <a:p>
            <a:pPr indent="0" lvl="0" marL="457200" rtl="0" algn="l">
              <a:lnSpc>
                <a:spcPct val="50000"/>
              </a:lnSpc>
              <a:spcBef>
                <a:spcPts val="1000"/>
              </a:spcBef>
              <a:spcAft>
                <a:spcPts val="0"/>
              </a:spcAft>
              <a:buNone/>
            </a:pPr>
            <a:r>
              <a:rPr lang="de-DE" sz="1900">
                <a:solidFill>
                  <a:schemeClr val="dk1"/>
                </a:solidFill>
              </a:rPr>
              <a:t>(Team Member)</a:t>
            </a:r>
            <a:endParaRPr sz="1900">
              <a:solidFill>
                <a:schemeClr val="dk1"/>
              </a:solidFill>
            </a:endParaRPr>
          </a:p>
          <a:p>
            <a:pPr indent="0" lvl="0" marL="0" rtl="0" algn="l">
              <a:lnSpc>
                <a:spcPct val="50000"/>
              </a:lnSpc>
              <a:spcBef>
                <a:spcPts val="1000"/>
              </a:spcBef>
              <a:spcAft>
                <a:spcPts val="0"/>
              </a:spcAft>
              <a:buNone/>
            </a:pPr>
            <a:r>
              <a:t/>
            </a:r>
            <a:endParaRPr sz="1900">
              <a:solidFill>
                <a:schemeClr val="dk1"/>
              </a:solidFill>
            </a:endParaRPr>
          </a:p>
          <a:p>
            <a:pPr indent="0" lvl="0" marL="0" rtl="0" algn="l">
              <a:lnSpc>
                <a:spcPct val="50000"/>
              </a:lnSpc>
              <a:spcBef>
                <a:spcPts val="1000"/>
              </a:spcBef>
              <a:spcAft>
                <a:spcPts val="0"/>
              </a:spcAft>
              <a:buNone/>
            </a:pPr>
            <a:r>
              <a:t/>
            </a:r>
            <a:endParaRPr sz="1900">
              <a:solidFill>
                <a:schemeClr val="dk1"/>
              </a:solidFill>
            </a:endParaRPr>
          </a:p>
          <a:p>
            <a:pPr indent="0" lvl="0" marL="0" rtl="0" algn="l">
              <a:lnSpc>
                <a:spcPct val="50000"/>
              </a:lnSpc>
              <a:spcBef>
                <a:spcPts val="1000"/>
              </a:spcBef>
              <a:spcAft>
                <a:spcPts val="0"/>
              </a:spcAft>
              <a:buNone/>
            </a:pPr>
            <a:r>
              <a:t/>
            </a:r>
            <a:endParaRPr sz="1900">
              <a:solidFill>
                <a:schemeClr val="dk1"/>
              </a:solidFill>
            </a:endParaRPr>
          </a:p>
          <a:p>
            <a:pPr indent="0" lvl="0" marL="0" rtl="0" algn="l">
              <a:lnSpc>
                <a:spcPct val="50000"/>
              </a:lnSpc>
              <a:spcBef>
                <a:spcPts val="1000"/>
              </a:spcBef>
              <a:spcAft>
                <a:spcPts val="0"/>
              </a:spcAft>
              <a:buNone/>
            </a:pPr>
            <a:r>
              <a:t/>
            </a:r>
            <a:endParaRPr sz="1900">
              <a:solidFill>
                <a:schemeClr val="dk1"/>
              </a:solidFill>
            </a:endParaRPr>
          </a:p>
          <a:p>
            <a:pPr indent="0" lvl="0" marL="457200" rtl="0" algn="l">
              <a:lnSpc>
                <a:spcPct val="50000"/>
              </a:lnSpc>
              <a:spcBef>
                <a:spcPts val="1000"/>
              </a:spcBef>
              <a:spcAft>
                <a:spcPts val="0"/>
              </a:spcAft>
              <a:buNone/>
            </a:pPr>
            <a:r>
              <a:t/>
            </a:r>
            <a:endParaRPr sz="1900">
              <a:solidFill>
                <a:schemeClr val="dk1"/>
              </a:solidFill>
            </a:endParaRPr>
          </a:p>
          <a:p>
            <a:pPr indent="-336550" lvl="0" marL="457200" rtl="0" algn="l">
              <a:lnSpc>
                <a:spcPct val="50000"/>
              </a:lnSpc>
              <a:spcBef>
                <a:spcPts val="1000"/>
              </a:spcBef>
              <a:spcAft>
                <a:spcPts val="0"/>
              </a:spcAft>
              <a:buClr>
                <a:schemeClr val="dk1"/>
              </a:buClr>
              <a:buSzPts val="1700"/>
              <a:buFont typeface="Noto Sans Symbols"/>
              <a:buChar char="●"/>
            </a:pPr>
            <a:r>
              <a:rPr lang="de-DE" sz="1900">
                <a:solidFill>
                  <a:schemeClr val="dk1"/>
                </a:solidFill>
              </a:rPr>
              <a:t>Tresa Maria Joseph</a:t>
            </a:r>
            <a:endParaRPr sz="1900">
              <a:solidFill>
                <a:schemeClr val="dk1"/>
              </a:solidFill>
            </a:endParaRPr>
          </a:p>
          <a:p>
            <a:pPr indent="0" lvl="0" marL="457200" rtl="0" algn="l">
              <a:lnSpc>
                <a:spcPct val="50000"/>
              </a:lnSpc>
              <a:spcBef>
                <a:spcPts val="1000"/>
              </a:spcBef>
              <a:spcAft>
                <a:spcPts val="0"/>
              </a:spcAft>
              <a:buNone/>
            </a:pPr>
            <a:r>
              <a:rPr lang="de-DE" sz="1900">
                <a:solidFill>
                  <a:schemeClr val="dk1"/>
                </a:solidFill>
              </a:rPr>
              <a:t>(Team Member)</a:t>
            </a:r>
            <a:endParaRPr sz="1900">
              <a:solidFill>
                <a:schemeClr val="dk1"/>
              </a:solidFill>
            </a:endParaRPr>
          </a:p>
          <a:p>
            <a:pPr indent="0" lvl="0" marL="457200" rtl="0" algn="l">
              <a:lnSpc>
                <a:spcPct val="50000"/>
              </a:lnSpc>
              <a:spcBef>
                <a:spcPts val="1000"/>
              </a:spcBef>
              <a:spcAft>
                <a:spcPts val="0"/>
              </a:spcAft>
              <a:buNone/>
            </a:pPr>
            <a:r>
              <a:t/>
            </a:r>
            <a:endParaRPr sz="1900">
              <a:solidFill>
                <a:schemeClr val="dk1"/>
              </a:solidFill>
            </a:endParaRPr>
          </a:p>
          <a:p>
            <a:pPr indent="0" lvl="0" marL="457200" rtl="0" algn="l">
              <a:lnSpc>
                <a:spcPct val="50000"/>
              </a:lnSpc>
              <a:spcBef>
                <a:spcPts val="1000"/>
              </a:spcBef>
              <a:spcAft>
                <a:spcPts val="0"/>
              </a:spcAft>
              <a:buNone/>
            </a:pPr>
            <a:r>
              <a:t/>
            </a:r>
            <a:endParaRPr sz="1900">
              <a:solidFill>
                <a:schemeClr val="dk1"/>
              </a:solidFill>
            </a:endParaRPr>
          </a:p>
          <a:p>
            <a:pPr indent="0" lvl="0" marL="457200" rtl="0" algn="l">
              <a:lnSpc>
                <a:spcPct val="50000"/>
              </a:lnSpc>
              <a:spcBef>
                <a:spcPts val="1000"/>
              </a:spcBef>
              <a:spcAft>
                <a:spcPts val="0"/>
              </a:spcAft>
              <a:buNone/>
            </a:pPr>
            <a:r>
              <a:t/>
            </a:r>
            <a:endParaRPr sz="1900">
              <a:solidFill>
                <a:schemeClr val="dk1"/>
              </a:solidFill>
            </a:endParaRPr>
          </a:p>
          <a:p>
            <a:pPr indent="0" lvl="0" marL="457200" rtl="0" algn="l">
              <a:lnSpc>
                <a:spcPct val="50000"/>
              </a:lnSpc>
              <a:spcBef>
                <a:spcPts val="1000"/>
              </a:spcBef>
              <a:spcAft>
                <a:spcPts val="0"/>
              </a:spcAft>
              <a:buNone/>
            </a:pPr>
            <a:r>
              <a:t/>
            </a:r>
            <a:endParaRPr sz="1900">
              <a:solidFill>
                <a:schemeClr val="dk1"/>
              </a:solidFill>
            </a:endParaRPr>
          </a:p>
          <a:p>
            <a:pPr indent="0" lvl="0" marL="457200" rtl="0" algn="l">
              <a:lnSpc>
                <a:spcPct val="50000"/>
              </a:lnSpc>
              <a:spcBef>
                <a:spcPts val="1000"/>
              </a:spcBef>
              <a:spcAft>
                <a:spcPts val="0"/>
              </a:spcAft>
              <a:buNone/>
            </a:pPr>
            <a:r>
              <a:t/>
            </a:r>
            <a:endParaRPr sz="1900">
              <a:solidFill>
                <a:schemeClr val="dk1"/>
              </a:solidFill>
            </a:endParaRPr>
          </a:p>
          <a:p>
            <a:pPr indent="0" lvl="0" marL="457200" rtl="0" algn="l">
              <a:lnSpc>
                <a:spcPct val="50000"/>
              </a:lnSpc>
              <a:spcBef>
                <a:spcPts val="1000"/>
              </a:spcBef>
              <a:spcAft>
                <a:spcPts val="0"/>
              </a:spcAft>
              <a:buNone/>
            </a:pPr>
            <a:r>
              <a:t/>
            </a:r>
            <a:endParaRPr sz="1900">
              <a:solidFill>
                <a:schemeClr val="dk1"/>
              </a:solidFill>
            </a:endParaRPr>
          </a:p>
          <a:p>
            <a:pPr indent="-342900" lvl="0" marL="457200" rtl="0" algn="l">
              <a:lnSpc>
                <a:spcPct val="50000"/>
              </a:lnSpc>
              <a:spcBef>
                <a:spcPts val="1000"/>
              </a:spcBef>
              <a:spcAft>
                <a:spcPts val="0"/>
              </a:spcAft>
              <a:buClr>
                <a:schemeClr val="dk1"/>
              </a:buClr>
              <a:buSzPts val="1800"/>
              <a:buFont typeface="Noto Sans Symbols"/>
              <a:buChar char="●"/>
            </a:pPr>
            <a:r>
              <a:rPr lang="de-DE" sz="2000">
                <a:solidFill>
                  <a:schemeClr val="dk1"/>
                </a:solidFill>
              </a:rPr>
              <a:t>Dr. Olivier Boisard</a:t>
            </a:r>
            <a:endParaRPr sz="2000">
              <a:solidFill>
                <a:schemeClr val="dk1"/>
              </a:solidFill>
            </a:endParaRPr>
          </a:p>
          <a:p>
            <a:pPr indent="0" lvl="0" marL="457200" rtl="0" algn="l">
              <a:lnSpc>
                <a:spcPct val="50000"/>
              </a:lnSpc>
              <a:spcBef>
                <a:spcPts val="1000"/>
              </a:spcBef>
              <a:spcAft>
                <a:spcPts val="0"/>
              </a:spcAft>
              <a:buNone/>
            </a:pPr>
            <a:r>
              <a:rPr lang="de-DE" sz="2000">
                <a:solidFill>
                  <a:schemeClr val="dk1"/>
                </a:solidFill>
              </a:rPr>
              <a:t>(Supervisor)</a:t>
            </a:r>
            <a:endParaRPr sz="2000">
              <a:solidFill>
                <a:schemeClr val="dk1"/>
              </a:solidFill>
            </a:endParaRPr>
          </a:p>
          <a:p>
            <a:pPr indent="0" lvl="0" marL="457200" rtl="0" algn="l">
              <a:lnSpc>
                <a:spcPct val="200000"/>
              </a:lnSpc>
              <a:spcBef>
                <a:spcPts val="1000"/>
              </a:spcBef>
              <a:spcAft>
                <a:spcPts val="0"/>
              </a:spcAft>
              <a:buNone/>
            </a:pPr>
            <a:r>
              <a:t/>
            </a:r>
            <a:endParaRPr sz="1900">
              <a:solidFill>
                <a:schemeClr val="dk1"/>
              </a:solidFill>
            </a:endParaRPr>
          </a:p>
        </p:txBody>
      </p:sp>
      <p:pic>
        <p:nvPicPr>
          <p:cNvPr id="124" name="Google Shape;124;g2af1073f1ef_0_5"/>
          <p:cNvPicPr preferRelativeResize="0"/>
          <p:nvPr/>
        </p:nvPicPr>
        <p:blipFill>
          <a:blip r:embed="rId6">
            <a:alphaModFix/>
          </a:blip>
          <a:stretch>
            <a:fillRect/>
          </a:stretch>
        </p:blipFill>
        <p:spPr>
          <a:xfrm>
            <a:off x="4035100" y="1687675"/>
            <a:ext cx="1056900" cy="1057200"/>
          </a:xfrm>
          <a:prstGeom prst="ellipse">
            <a:avLst/>
          </a:prstGeom>
          <a:noFill/>
          <a:ln cap="flat" cmpd="sng" w="19050">
            <a:solidFill>
              <a:schemeClr val="dk2"/>
            </a:solidFill>
            <a:prstDash val="solid"/>
            <a:round/>
            <a:headEnd len="sm" w="sm" type="none"/>
            <a:tailEnd len="sm" w="sm" type="none"/>
          </a:ln>
        </p:spPr>
      </p:pic>
      <p:pic>
        <p:nvPicPr>
          <p:cNvPr id="125" name="Google Shape;125;g2af1073f1ef_0_5"/>
          <p:cNvPicPr preferRelativeResize="0"/>
          <p:nvPr/>
        </p:nvPicPr>
        <p:blipFill rotWithShape="1">
          <a:blip r:embed="rId7">
            <a:alphaModFix/>
          </a:blip>
          <a:srcRect b="14710" l="10362" r="6800" t="23427"/>
          <a:stretch/>
        </p:blipFill>
        <p:spPr>
          <a:xfrm>
            <a:off x="10089225" y="3498239"/>
            <a:ext cx="1056900" cy="1153800"/>
          </a:xfrm>
          <a:prstGeom prst="ellipse">
            <a:avLst/>
          </a:prstGeom>
          <a:noFill/>
          <a:ln cap="flat" cmpd="sng" w="19050">
            <a:solidFill>
              <a:schemeClr val="dk2"/>
            </a:solidFill>
            <a:prstDash val="solid"/>
            <a:round/>
            <a:headEnd len="sm" w="sm" type="none"/>
            <a:tailEnd len="sm" w="sm" type="none"/>
          </a:ln>
        </p:spPr>
      </p:pic>
      <p:pic>
        <p:nvPicPr>
          <p:cNvPr id="126" name="Google Shape;126;g2af1073f1ef_0_5"/>
          <p:cNvPicPr preferRelativeResize="0"/>
          <p:nvPr/>
        </p:nvPicPr>
        <p:blipFill rotWithShape="1">
          <a:blip r:embed="rId8">
            <a:alphaModFix/>
          </a:blip>
          <a:srcRect b="45416" l="28925" r="26552" t="10061"/>
          <a:stretch/>
        </p:blipFill>
        <p:spPr>
          <a:xfrm>
            <a:off x="4035100" y="3546700"/>
            <a:ext cx="1056900" cy="1056900"/>
          </a:xfrm>
          <a:prstGeom prst="ellipse">
            <a:avLst/>
          </a:prstGeom>
          <a:noFill/>
          <a:ln cap="flat" cmpd="sng" w="19050">
            <a:solidFill>
              <a:schemeClr val="dk2"/>
            </a:solidFill>
            <a:prstDash val="solid"/>
            <a:round/>
            <a:headEnd len="sm" w="sm" type="none"/>
            <a:tailEnd len="sm" w="sm" type="none"/>
          </a:ln>
        </p:spPr>
      </p:pic>
      <p:pic>
        <p:nvPicPr>
          <p:cNvPr id="127" name="Google Shape;127;g2af1073f1ef_0_5"/>
          <p:cNvPicPr preferRelativeResize="0"/>
          <p:nvPr/>
        </p:nvPicPr>
        <p:blipFill rotWithShape="1">
          <a:blip r:embed="rId9">
            <a:alphaModFix/>
          </a:blip>
          <a:srcRect b="22106" l="12945" r="14774" t="5602"/>
          <a:stretch/>
        </p:blipFill>
        <p:spPr>
          <a:xfrm>
            <a:off x="4035100" y="5405425"/>
            <a:ext cx="1056900" cy="1057200"/>
          </a:xfrm>
          <a:prstGeom prst="ellipse">
            <a:avLst/>
          </a:prstGeom>
          <a:noFill/>
          <a:ln cap="flat" cmpd="sng" w="19050">
            <a:solidFill>
              <a:schemeClr val="dk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b42deaf1ee_1_31"/>
          <p:cNvSpPr txBox="1"/>
          <p:nvPr>
            <p:ph type="title"/>
          </p:nvPr>
        </p:nvSpPr>
        <p:spPr>
          <a:xfrm>
            <a:off x="360000" y="736682"/>
            <a:ext cx="89760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Random Forest</a:t>
            </a:r>
            <a:endParaRPr/>
          </a:p>
        </p:txBody>
      </p:sp>
      <p:sp>
        <p:nvSpPr>
          <p:cNvPr id="397" name="Google Shape;397;g2b42deaf1ee_1_31"/>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398" name="Google Shape;398;g2b42deaf1ee_1_31"/>
          <p:cNvPicPr preferRelativeResize="0"/>
          <p:nvPr/>
        </p:nvPicPr>
        <p:blipFill rotWithShape="1">
          <a:blip r:embed="rId3">
            <a:alphaModFix/>
          </a:blip>
          <a:srcRect b="322" l="-14838" r="-19444" t="-24299"/>
          <a:stretch/>
        </p:blipFill>
        <p:spPr>
          <a:xfrm>
            <a:off x="249325" y="214912"/>
            <a:ext cx="11253500" cy="6192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b649ad0589_5_0"/>
          <p:cNvSpPr txBox="1"/>
          <p:nvPr>
            <p:ph type="title"/>
          </p:nvPr>
        </p:nvSpPr>
        <p:spPr>
          <a:xfrm>
            <a:off x="360000" y="736682"/>
            <a:ext cx="89760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Random Forest</a:t>
            </a:r>
            <a:endParaRPr/>
          </a:p>
        </p:txBody>
      </p:sp>
      <p:sp>
        <p:nvSpPr>
          <p:cNvPr id="405" name="Google Shape;405;g2b649ad0589_5_0"/>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406" name="Google Shape;406;g2b649ad0589_5_0"/>
          <p:cNvPicPr preferRelativeResize="0"/>
          <p:nvPr/>
        </p:nvPicPr>
        <p:blipFill>
          <a:blip r:embed="rId3">
            <a:alphaModFix/>
          </a:blip>
          <a:stretch>
            <a:fillRect/>
          </a:stretch>
        </p:blipFill>
        <p:spPr>
          <a:xfrm>
            <a:off x="232150" y="1816675"/>
            <a:ext cx="11727698" cy="3788946"/>
          </a:xfrm>
          <a:prstGeom prst="rect">
            <a:avLst/>
          </a:prstGeom>
          <a:noFill/>
          <a:ln>
            <a:noFill/>
          </a:ln>
        </p:spPr>
      </p:pic>
      <p:sp>
        <p:nvSpPr>
          <p:cNvPr id="407" name="Google Shape;407;g2b649ad0589_5_0"/>
          <p:cNvSpPr txBox="1"/>
          <p:nvPr/>
        </p:nvSpPr>
        <p:spPr>
          <a:xfrm>
            <a:off x="301175" y="5605625"/>
            <a:ext cx="1172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000">
                <a:solidFill>
                  <a:schemeClr val="dk1"/>
                </a:solidFill>
              </a:rPr>
              <a:t>Random Forest: first 200 predicted and actual values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b3788cc3e5_0_64"/>
          <p:cNvSpPr txBox="1"/>
          <p:nvPr>
            <p:ph type="title"/>
          </p:nvPr>
        </p:nvSpPr>
        <p:spPr>
          <a:xfrm>
            <a:off x="548475" y="736682"/>
            <a:ext cx="89760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Random Forest Evaluation</a:t>
            </a:r>
            <a:endParaRPr/>
          </a:p>
        </p:txBody>
      </p:sp>
      <p:sp>
        <p:nvSpPr>
          <p:cNvPr id="414" name="Google Shape;414;g2b3788cc3e5_0_64"/>
          <p:cNvSpPr txBox="1"/>
          <p:nvPr>
            <p:ph idx="1" type="body"/>
          </p:nvPr>
        </p:nvSpPr>
        <p:spPr>
          <a:xfrm>
            <a:off x="684350" y="1937425"/>
            <a:ext cx="10895700" cy="4500000"/>
          </a:xfrm>
          <a:prstGeom prst="rect">
            <a:avLst/>
          </a:prstGeom>
        </p:spPr>
        <p:txBody>
          <a:bodyPr anchorCtr="0" anchor="t" bIns="0" lIns="0" spcFirstLastPara="1" rIns="0" wrap="square" tIns="0">
            <a:normAutofit/>
          </a:bodyPr>
          <a:lstStyle/>
          <a:p>
            <a:pPr indent="0" lvl="0" marL="0" rtl="0" algn="l">
              <a:lnSpc>
                <a:spcPct val="115000"/>
              </a:lnSpc>
              <a:spcBef>
                <a:spcPts val="1000"/>
              </a:spcBef>
              <a:spcAft>
                <a:spcPts val="0"/>
              </a:spcAft>
              <a:buNone/>
            </a:pPr>
            <a:r>
              <a:rPr lang="de-DE"/>
              <a:t>How to evaluate the model? </a:t>
            </a:r>
            <a:endParaRPr/>
          </a:p>
          <a:p>
            <a:pPr indent="-342900" lvl="0" marL="457200" rtl="0" algn="l">
              <a:lnSpc>
                <a:spcPct val="115000"/>
              </a:lnSpc>
              <a:spcBef>
                <a:spcPts val="1000"/>
              </a:spcBef>
              <a:spcAft>
                <a:spcPts val="0"/>
              </a:spcAft>
              <a:buSzPts val="1800"/>
              <a:buChar char="●"/>
            </a:pPr>
            <a:r>
              <a:rPr lang="de-DE"/>
              <a:t>Use metrics from scikit-learn</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rPr lang="de-DE"/>
              <a:t>Hyperparameter tuning: </a:t>
            </a:r>
            <a:endParaRPr/>
          </a:p>
          <a:p>
            <a:pPr indent="-342900" lvl="0" marL="457200" rtl="0" algn="l">
              <a:lnSpc>
                <a:spcPct val="115000"/>
              </a:lnSpc>
              <a:spcBef>
                <a:spcPts val="1000"/>
              </a:spcBef>
              <a:spcAft>
                <a:spcPts val="0"/>
              </a:spcAft>
              <a:buSzPts val="1800"/>
              <a:buChar char="●"/>
            </a:pPr>
            <a:r>
              <a:rPr lang="de-DE"/>
              <a:t>Basic model performs best</a:t>
            </a:r>
            <a:endParaRPr/>
          </a:p>
          <a:p>
            <a:pPr indent="-342900" lvl="0" marL="457200" rtl="0" algn="l">
              <a:lnSpc>
                <a:spcPct val="115000"/>
              </a:lnSpc>
              <a:spcBef>
                <a:spcPts val="0"/>
              </a:spcBef>
              <a:spcAft>
                <a:spcPts val="0"/>
              </a:spcAft>
              <a:buSzPts val="1800"/>
              <a:buChar char="●"/>
            </a:pPr>
            <a:r>
              <a:rPr lang="de-DE"/>
              <a:t>Comparison using Confusion Matrix</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p:txBody>
      </p:sp>
      <p:sp>
        <p:nvSpPr>
          <p:cNvPr id="415" name="Google Shape;415;g2b3788cc3e5_0_64"/>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416" name="Google Shape;416;g2b3788cc3e5_0_64"/>
          <p:cNvPicPr preferRelativeResize="0"/>
          <p:nvPr/>
        </p:nvPicPr>
        <p:blipFill rotWithShape="1">
          <a:blip r:embed="rId4">
            <a:alphaModFix/>
          </a:blip>
          <a:srcRect b="1845" l="0" r="0" t="0"/>
          <a:stretch/>
        </p:blipFill>
        <p:spPr>
          <a:xfrm>
            <a:off x="8431333" y="1174916"/>
            <a:ext cx="3552825" cy="2449575"/>
          </a:xfrm>
          <a:prstGeom prst="rect">
            <a:avLst/>
          </a:prstGeom>
          <a:noFill/>
          <a:ln cap="flat" cmpd="sng" w="19050">
            <a:solidFill>
              <a:schemeClr val="dk2"/>
            </a:solidFill>
            <a:prstDash val="solid"/>
            <a:round/>
            <a:headEnd len="sm" w="sm" type="none"/>
            <a:tailEnd len="sm" w="sm" type="none"/>
          </a:ln>
        </p:spPr>
      </p:pic>
      <p:pic>
        <p:nvPicPr>
          <p:cNvPr id="417" name="Google Shape;417;g2b3788cc3e5_0_64"/>
          <p:cNvPicPr preferRelativeResize="0"/>
          <p:nvPr/>
        </p:nvPicPr>
        <p:blipFill rotWithShape="1">
          <a:blip r:embed="rId5">
            <a:alphaModFix/>
          </a:blip>
          <a:srcRect b="0" l="563" r="573" t="0"/>
          <a:stretch/>
        </p:blipFill>
        <p:spPr>
          <a:xfrm>
            <a:off x="8431320" y="3960700"/>
            <a:ext cx="3552825" cy="2524125"/>
          </a:xfrm>
          <a:prstGeom prst="rect">
            <a:avLst/>
          </a:prstGeom>
          <a:noFill/>
          <a:ln cap="flat" cmpd="sng" w="19050">
            <a:solidFill>
              <a:schemeClr val="dk2"/>
            </a:solidFill>
            <a:prstDash val="solid"/>
            <a:round/>
            <a:headEnd len="sm" w="sm" type="none"/>
            <a:tailEnd len="sm" w="sm" type="none"/>
          </a:ln>
        </p:spPr>
      </p:pic>
      <p:sp>
        <p:nvSpPr>
          <p:cNvPr id="418" name="Google Shape;418;g2b3788cc3e5_0_64"/>
          <p:cNvSpPr txBox="1"/>
          <p:nvPr/>
        </p:nvSpPr>
        <p:spPr>
          <a:xfrm>
            <a:off x="8662870" y="6425891"/>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000">
                <a:solidFill>
                  <a:schemeClr val="dk1"/>
                </a:solidFill>
              </a:rPr>
              <a:t> confusion matrix of Random Forest model</a:t>
            </a:r>
            <a:endParaRPr/>
          </a:p>
        </p:txBody>
      </p:sp>
      <p:sp>
        <p:nvSpPr>
          <p:cNvPr id="419" name="Google Shape;419;g2b3788cc3e5_0_64"/>
          <p:cNvSpPr txBox="1"/>
          <p:nvPr/>
        </p:nvSpPr>
        <p:spPr>
          <a:xfrm>
            <a:off x="8431335" y="3570901"/>
            <a:ext cx="355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000">
                <a:solidFill>
                  <a:schemeClr val="dk1"/>
                </a:solidFill>
              </a:rPr>
              <a:t> confusion matrix of hyper-parameter tuned model</a:t>
            </a:r>
            <a:endParaRPr/>
          </a:p>
        </p:txBody>
      </p:sp>
      <p:sp>
        <p:nvSpPr>
          <p:cNvPr id="420" name="Google Shape;420;g2b3788cc3e5_0_64"/>
          <p:cNvSpPr txBox="1"/>
          <p:nvPr/>
        </p:nvSpPr>
        <p:spPr>
          <a:xfrm>
            <a:off x="552475" y="4838875"/>
            <a:ext cx="6769500" cy="15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de-DE" sz="2000">
                <a:solidFill>
                  <a:schemeClr val="dk1"/>
                </a:solidFill>
              </a:rPr>
              <a:t>Cross validation tricky with time-series data</a:t>
            </a:r>
            <a:endParaRPr sz="2000">
              <a:solidFill>
                <a:schemeClr val="dk1"/>
              </a:solidFill>
            </a:endParaRPr>
          </a:p>
          <a:p>
            <a:pPr indent="-342900" lvl="0" marL="914400" rtl="0" algn="l">
              <a:lnSpc>
                <a:spcPct val="115000"/>
              </a:lnSpc>
              <a:spcBef>
                <a:spcPts val="1000"/>
              </a:spcBef>
              <a:spcAft>
                <a:spcPts val="0"/>
              </a:spcAft>
              <a:buClr>
                <a:schemeClr val="dk1"/>
              </a:buClr>
              <a:buSzPts val="1800"/>
              <a:buFont typeface="Noto Sans Symbols"/>
              <a:buChar char="●"/>
            </a:pPr>
            <a:r>
              <a:rPr lang="de-DE" sz="2000">
                <a:solidFill>
                  <a:schemeClr val="dk1"/>
                </a:solidFill>
              </a:rPr>
              <a:t>Cannot mix past and future</a:t>
            </a:r>
            <a:endParaRPr sz="2000">
              <a:solidFill>
                <a:schemeClr val="dk1"/>
              </a:solidFill>
            </a:endParaRPr>
          </a:p>
          <a:p>
            <a:pPr indent="-342900" lvl="0" marL="914400" rtl="0" algn="l">
              <a:lnSpc>
                <a:spcPct val="115000"/>
              </a:lnSpc>
              <a:spcBef>
                <a:spcPts val="0"/>
              </a:spcBef>
              <a:spcAft>
                <a:spcPts val="0"/>
              </a:spcAft>
              <a:buClr>
                <a:schemeClr val="dk1"/>
              </a:buClr>
              <a:buSzPts val="1800"/>
              <a:buFont typeface="Noto Sans Symbols"/>
              <a:buChar char="●"/>
            </a:pPr>
            <a:r>
              <a:rPr lang="de-DE" sz="2000">
                <a:solidFill>
                  <a:schemeClr val="dk1"/>
                </a:solidFill>
              </a:rPr>
              <a:t>Not possible to use cross-validation from libraries</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b5793a6ded_5_1"/>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427" name="Google Shape;427;g2b5793a6ded_5_1"/>
          <p:cNvPicPr preferRelativeResize="0"/>
          <p:nvPr/>
        </p:nvPicPr>
        <p:blipFill rotWithShape="1">
          <a:blip r:embed="rId3">
            <a:alphaModFix/>
          </a:blip>
          <a:srcRect b="22378" l="2085" r="0" t="0"/>
          <a:stretch/>
        </p:blipFill>
        <p:spPr>
          <a:xfrm>
            <a:off x="263959" y="2594113"/>
            <a:ext cx="6498515" cy="3291374"/>
          </a:xfrm>
          <a:prstGeom prst="rect">
            <a:avLst/>
          </a:prstGeom>
          <a:noFill/>
          <a:ln cap="flat" cmpd="sng" w="19050">
            <a:solidFill>
              <a:schemeClr val="dk2"/>
            </a:solidFill>
            <a:prstDash val="solid"/>
            <a:round/>
            <a:headEnd len="sm" w="sm" type="none"/>
            <a:tailEnd len="sm" w="sm" type="none"/>
          </a:ln>
        </p:spPr>
      </p:pic>
      <p:sp>
        <p:nvSpPr>
          <p:cNvPr id="428" name="Google Shape;428;g2b5793a6ded_5_1"/>
          <p:cNvSpPr txBox="1"/>
          <p:nvPr/>
        </p:nvSpPr>
        <p:spPr>
          <a:xfrm>
            <a:off x="548475" y="1662248"/>
            <a:ext cx="10005300" cy="492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de-DE" sz="2000">
                <a:solidFill>
                  <a:schemeClr val="dk1"/>
                </a:solidFill>
              </a:rPr>
              <a:t>Data predicted for 1st February 2024, 17:00 by google and TADA</a:t>
            </a:r>
            <a:endParaRPr sz="2000">
              <a:solidFill>
                <a:schemeClr val="dk1"/>
              </a:solidFill>
            </a:endParaRPr>
          </a:p>
        </p:txBody>
      </p:sp>
      <p:sp>
        <p:nvSpPr>
          <p:cNvPr id="429" name="Google Shape;429;g2b5793a6ded_5_1"/>
          <p:cNvSpPr txBox="1"/>
          <p:nvPr>
            <p:ph type="title"/>
          </p:nvPr>
        </p:nvSpPr>
        <p:spPr>
          <a:xfrm>
            <a:off x="548475" y="736676"/>
            <a:ext cx="8976000" cy="8625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26190"/>
              <a:buFont typeface="Arial"/>
              <a:buNone/>
            </a:pPr>
            <a:r>
              <a:rPr lang="de-DE"/>
              <a:t>Sample: Comparing Google Maps and TADA</a:t>
            </a:r>
            <a:endParaRPr/>
          </a:p>
          <a:p>
            <a:pPr indent="0" lvl="0" marL="0" rtl="0" algn="l">
              <a:spcBef>
                <a:spcPts val="0"/>
              </a:spcBef>
              <a:spcAft>
                <a:spcPts val="0"/>
              </a:spcAft>
              <a:buNone/>
            </a:pPr>
            <a:r>
              <a:t/>
            </a:r>
            <a:endParaRPr/>
          </a:p>
        </p:txBody>
      </p:sp>
      <p:sp>
        <p:nvSpPr>
          <p:cNvPr id="430" name="Google Shape;430;g2b5793a6ded_5_1"/>
          <p:cNvSpPr txBox="1"/>
          <p:nvPr/>
        </p:nvSpPr>
        <p:spPr>
          <a:xfrm>
            <a:off x="263950" y="5885488"/>
            <a:ext cx="64986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dk1"/>
                </a:solidFill>
              </a:rPr>
              <a:t>Google Maps congestion prediction for 1st February</a:t>
            </a:r>
            <a:r>
              <a:rPr lang="de-DE" sz="1000">
                <a:solidFill>
                  <a:schemeClr val="dk1"/>
                </a:solidFill>
              </a:rPr>
              <a:t> at 5 pm</a:t>
            </a:r>
            <a:endParaRPr sz="1000">
              <a:solidFill>
                <a:schemeClr val="dk1"/>
              </a:solidFill>
            </a:endParaRPr>
          </a:p>
        </p:txBody>
      </p:sp>
      <p:sp>
        <p:nvSpPr>
          <p:cNvPr id="431" name="Google Shape;431;g2b5793a6ded_5_1"/>
          <p:cNvSpPr txBox="1"/>
          <p:nvPr/>
        </p:nvSpPr>
        <p:spPr>
          <a:xfrm>
            <a:off x="7007150" y="5885488"/>
            <a:ext cx="49209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dk1"/>
                </a:solidFill>
              </a:rPr>
              <a:t>TADA congestion</a:t>
            </a:r>
            <a:r>
              <a:rPr lang="de-DE" sz="1000">
                <a:solidFill>
                  <a:schemeClr val="dk1"/>
                </a:solidFill>
              </a:rPr>
              <a:t> prediction for 1st February </a:t>
            </a:r>
            <a:r>
              <a:rPr lang="de-DE" sz="1000">
                <a:solidFill>
                  <a:schemeClr val="dk1"/>
                </a:solidFill>
              </a:rPr>
              <a:t> at 5 pm</a:t>
            </a:r>
            <a:endParaRPr sz="1000">
              <a:solidFill>
                <a:schemeClr val="dk1"/>
              </a:solidFill>
            </a:endParaRPr>
          </a:p>
        </p:txBody>
      </p:sp>
      <p:pic>
        <p:nvPicPr>
          <p:cNvPr id="432" name="Google Shape;432;g2b5793a6ded_5_1"/>
          <p:cNvPicPr preferRelativeResize="0"/>
          <p:nvPr/>
        </p:nvPicPr>
        <p:blipFill rotWithShape="1">
          <a:blip r:embed="rId4">
            <a:alphaModFix/>
          </a:blip>
          <a:srcRect b="0" l="27727" r="7244" t="3855"/>
          <a:stretch/>
        </p:blipFill>
        <p:spPr>
          <a:xfrm>
            <a:off x="7007150" y="2594113"/>
            <a:ext cx="4920899" cy="3291385"/>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2b1567934a5_0_27"/>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439" name="Google Shape;439;g2b1567934a5_0_27"/>
          <p:cNvPicPr preferRelativeResize="0"/>
          <p:nvPr/>
        </p:nvPicPr>
        <p:blipFill rotWithShape="1">
          <a:blip r:embed="rId4">
            <a:alphaModFix/>
          </a:blip>
          <a:srcRect b="3707" l="3446" r="0" t="0"/>
          <a:stretch/>
        </p:blipFill>
        <p:spPr>
          <a:xfrm>
            <a:off x="2166450" y="1694150"/>
            <a:ext cx="8094826" cy="4635500"/>
          </a:xfrm>
          <a:prstGeom prst="rect">
            <a:avLst/>
          </a:prstGeom>
          <a:noFill/>
          <a:ln cap="flat" cmpd="sng" w="19050">
            <a:solidFill>
              <a:schemeClr val="dk2"/>
            </a:solidFill>
            <a:prstDash val="solid"/>
            <a:round/>
            <a:headEnd len="sm" w="sm" type="none"/>
            <a:tailEnd len="sm" w="sm" type="none"/>
          </a:ln>
        </p:spPr>
      </p:pic>
      <p:sp>
        <p:nvSpPr>
          <p:cNvPr id="440" name="Google Shape;440;g2b1567934a5_0_27"/>
          <p:cNvSpPr txBox="1"/>
          <p:nvPr/>
        </p:nvSpPr>
        <p:spPr>
          <a:xfrm>
            <a:off x="548475" y="1141448"/>
            <a:ext cx="10005300" cy="492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SzPts val="1100"/>
              <a:buFont typeface="Arial"/>
              <a:buNone/>
            </a:pPr>
            <a:r>
              <a:rPr lang="de-DE" sz="2000">
                <a:solidFill>
                  <a:schemeClr val="dk1"/>
                </a:solidFill>
              </a:rPr>
              <a:t>Actual data on 1st February 2024, 17:00</a:t>
            </a:r>
            <a:endParaRPr sz="2000">
              <a:solidFill>
                <a:schemeClr val="dk1"/>
              </a:solidFill>
            </a:endParaRPr>
          </a:p>
        </p:txBody>
      </p:sp>
      <p:sp>
        <p:nvSpPr>
          <p:cNvPr id="441" name="Google Shape;441;g2b1567934a5_0_27"/>
          <p:cNvSpPr txBox="1"/>
          <p:nvPr>
            <p:ph type="title"/>
          </p:nvPr>
        </p:nvSpPr>
        <p:spPr>
          <a:xfrm>
            <a:off x="548475" y="736676"/>
            <a:ext cx="8976000" cy="4263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de-DE"/>
              <a:t>Sample: Result</a:t>
            </a:r>
            <a:endParaRPr/>
          </a:p>
          <a:p>
            <a:pPr indent="0" lvl="0" marL="0" rtl="0" algn="l">
              <a:spcBef>
                <a:spcPts val="0"/>
              </a:spcBef>
              <a:spcAft>
                <a:spcPts val="0"/>
              </a:spcAft>
              <a:buNone/>
            </a:pPr>
            <a:r>
              <a:t/>
            </a:r>
            <a:endParaRPr/>
          </a:p>
        </p:txBody>
      </p:sp>
      <p:sp>
        <p:nvSpPr>
          <p:cNvPr id="442" name="Google Shape;442;g2b1567934a5_0_27"/>
          <p:cNvSpPr txBox="1"/>
          <p:nvPr/>
        </p:nvSpPr>
        <p:spPr>
          <a:xfrm>
            <a:off x="2166450" y="6329650"/>
            <a:ext cx="80949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dk1"/>
                </a:solidFill>
              </a:rPr>
              <a:t>Google Maps congestion at 1st February at 5 pm</a:t>
            </a:r>
            <a:endParaRPr sz="10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g2af33195001_0_59"/>
          <p:cNvPicPr preferRelativeResize="0"/>
          <p:nvPr/>
        </p:nvPicPr>
        <p:blipFill rotWithShape="1">
          <a:blip r:embed="rId4">
            <a:alphaModFix/>
          </a:blip>
          <a:srcRect b="43581" l="0" r="0" t="19823"/>
          <a:stretch/>
        </p:blipFill>
        <p:spPr>
          <a:xfrm>
            <a:off x="2042350" y="1916875"/>
            <a:ext cx="8107325" cy="4196625"/>
          </a:xfrm>
          <a:prstGeom prst="rect">
            <a:avLst/>
          </a:prstGeom>
          <a:noFill/>
          <a:ln>
            <a:noFill/>
          </a:ln>
        </p:spPr>
      </p:pic>
      <p:pic>
        <p:nvPicPr>
          <p:cNvPr id="449" name="Google Shape;449;g2af33195001_0_59"/>
          <p:cNvPicPr preferRelativeResize="0"/>
          <p:nvPr/>
        </p:nvPicPr>
        <p:blipFill rotWithShape="1">
          <a:blip r:embed="rId5">
            <a:alphaModFix/>
          </a:blip>
          <a:srcRect b="43551" l="0" r="0" t="19852"/>
          <a:stretch/>
        </p:blipFill>
        <p:spPr>
          <a:xfrm>
            <a:off x="2042325" y="1914725"/>
            <a:ext cx="8107325" cy="4196625"/>
          </a:xfrm>
          <a:prstGeom prst="rect">
            <a:avLst/>
          </a:prstGeom>
          <a:noFill/>
          <a:ln>
            <a:noFill/>
          </a:ln>
        </p:spPr>
      </p:pic>
      <p:sp>
        <p:nvSpPr>
          <p:cNvPr id="450" name="Google Shape;450;g2af33195001_0_59"/>
          <p:cNvSpPr txBox="1"/>
          <p:nvPr>
            <p:ph type="title"/>
          </p:nvPr>
        </p:nvSpPr>
        <p:spPr>
          <a:xfrm>
            <a:off x="360000" y="736682"/>
            <a:ext cx="89760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From model to application</a:t>
            </a:r>
            <a:endParaRPr/>
          </a:p>
        </p:txBody>
      </p:sp>
      <p:sp>
        <p:nvSpPr>
          <p:cNvPr id="451" name="Google Shape;451;g2af33195001_0_59"/>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b3788cc3e5_0_72"/>
          <p:cNvSpPr txBox="1"/>
          <p:nvPr/>
        </p:nvSpPr>
        <p:spPr>
          <a:xfrm>
            <a:off x="9040550" y="5116489"/>
            <a:ext cx="2276100" cy="5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Frontend</a:t>
            </a:r>
            <a:endParaRPr sz="2000">
              <a:solidFill>
                <a:schemeClr val="dk1"/>
              </a:solidFill>
            </a:endParaRPr>
          </a:p>
        </p:txBody>
      </p:sp>
      <p:sp>
        <p:nvSpPr>
          <p:cNvPr id="458" name="Google Shape;458;g2b3788cc3e5_0_72"/>
          <p:cNvSpPr txBox="1"/>
          <p:nvPr/>
        </p:nvSpPr>
        <p:spPr>
          <a:xfrm>
            <a:off x="6096000" y="5174500"/>
            <a:ext cx="2556000" cy="5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Backend</a:t>
            </a:r>
            <a:endParaRPr sz="2000">
              <a:solidFill>
                <a:schemeClr val="dk1"/>
              </a:solidFill>
            </a:endParaRPr>
          </a:p>
        </p:txBody>
      </p:sp>
      <p:sp>
        <p:nvSpPr>
          <p:cNvPr id="459" name="Google Shape;459;g2b3788cc3e5_0_72"/>
          <p:cNvSpPr txBox="1"/>
          <p:nvPr>
            <p:ph type="title"/>
          </p:nvPr>
        </p:nvSpPr>
        <p:spPr>
          <a:xfrm>
            <a:off x="664475" y="382775"/>
            <a:ext cx="5718000" cy="7395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de-DE" sz="4000"/>
              <a:t>Technology Stack </a:t>
            </a:r>
            <a:endParaRPr sz="4000"/>
          </a:p>
        </p:txBody>
      </p:sp>
      <p:sp>
        <p:nvSpPr>
          <p:cNvPr id="460" name="Google Shape;460;g2b3788cc3e5_0_72"/>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grpSp>
        <p:nvGrpSpPr>
          <p:cNvPr id="461" name="Google Shape;461;g2b3788cc3e5_0_72"/>
          <p:cNvGrpSpPr/>
          <p:nvPr/>
        </p:nvGrpSpPr>
        <p:grpSpPr>
          <a:xfrm>
            <a:off x="5660313" y="1727689"/>
            <a:ext cx="3304500" cy="3304500"/>
            <a:chOff x="511275" y="2011975"/>
            <a:chExt cx="3304500" cy="3304500"/>
          </a:xfrm>
        </p:grpSpPr>
        <p:sp>
          <p:nvSpPr>
            <p:cNvPr id="462" name="Google Shape;462;g2b3788cc3e5_0_72"/>
            <p:cNvSpPr/>
            <p:nvPr/>
          </p:nvSpPr>
          <p:spPr>
            <a:xfrm>
              <a:off x="511275" y="2011975"/>
              <a:ext cx="3304500" cy="33045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3" name="Google Shape;463;g2b3788cc3e5_0_72"/>
            <p:cNvPicPr preferRelativeResize="0"/>
            <p:nvPr/>
          </p:nvPicPr>
          <p:blipFill>
            <a:blip r:embed="rId4">
              <a:alphaModFix/>
            </a:blip>
            <a:stretch>
              <a:fillRect/>
            </a:stretch>
          </p:blipFill>
          <p:spPr>
            <a:xfrm>
              <a:off x="1281351" y="2386450"/>
              <a:ext cx="1759145" cy="594175"/>
            </a:xfrm>
            <a:prstGeom prst="rect">
              <a:avLst/>
            </a:prstGeom>
            <a:noFill/>
            <a:ln>
              <a:noFill/>
            </a:ln>
          </p:spPr>
        </p:pic>
        <p:pic>
          <p:nvPicPr>
            <p:cNvPr id="464" name="Google Shape;464;g2b3788cc3e5_0_72"/>
            <p:cNvPicPr preferRelativeResize="0"/>
            <p:nvPr/>
          </p:nvPicPr>
          <p:blipFill>
            <a:blip r:embed="rId5">
              <a:alphaModFix/>
            </a:blip>
            <a:stretch>
              <a:fillRect/>
            </a:stretch>
          </p:blipFill>
          <p:spPr>
            <a:xfrm>
              <a:off x="794188" y="3009206"/>
              <a:ext cx="1084200" cy="487025"/>
            </a:xfrm>
            <a:prstGeom prst="rect">
              <a:avLst/>
            </a:prstGeom>
            <a:noFill/>
            <a:ln>
              <a:noFill/>
            </a:ln>
          </p:spPr>
        </p:pic>
        <p:pic>
          <p:nvPicPr>
            <p:cNvPr id="465" name="Google Shape;465;g2b3788cc3e5_0_72"/>
            <p:cNvPicPr preferRelativeResize="0"/>
            <p:nvPr/>
          </p:nvPicPr>
          <p:blipFill>
            <a:blip r:embed="rId6">
              <a:alphaModFix/>
            </a:blip>
            <a:stretch>
              <a:fillRect/>
            </a:stretch>
          </p:blipFill>
          <p:spPr>
            <a:xfrm>
              <a:off x="794187" y="3510200"/>
              <a:ext cx="958425" cy="386575"/>
            </a:xfrm>
            <a:prstGeom prst="rect">
              <a:avLst/>
            </a:prstGeom>
            <a:noFill/>
            <a:ln>
              <a:noFill/>
            </a:ln>
          </p:spPr>
        </p:pic>
        <p:pic>
          <p:nvPicPr>
            <p:cNvPr id="466" name="Google Shape;466;g2b3788cc3e5_0_72"/>
            <p:cNvPicPr preferRelativeResize="0"/>
            <p:nvPr/>
          </p:nvPicPr>
          <p:blipFill>
            <a:blip r:embed="rId7">
              <a:alphaModFix/>
            </a:blip>
            <a:stretch>
              <a:fillRect/>
            </a:stretch>
          </p:blipFill>
          <p:spPr>
            <a:xfrm>
              <a:off x="886588" y="3906616"/>
              <a:ext cx="899377" cy="487025"/>
            </a:xfrm>
            <a:prstGeom prst="rect">
              <a:avLst/>
            </a:prstGeom>
            <a:noFill/>
            <a:ln>
              <a:noFill/>
            </a:ln>
          </p:spPr>
        </p:pic>
        <p:pic>
          <p:nvPicPr>
            <p:cNvPr id="467" name="Google Shape;467;g2b3788cc3e5_0_72"/>
            <p:cNvPicPr preferRelativeResize="0"/>
            <p:nvPr/>
          </p:nvPicPr>
          <p:blipFill rotWithShape="1">
            <a:blip r:embed="rId8">
              <a:alphaModFix/>
            </a:blip>
            <a:srcRect b="25621" l="21606" r="20341" t="23329"/>
            <a:stretch/>
          </p:blipFill>
          <p:spPr>
            <a:xfrm>
              <a:off x="1961050" y="3002550"/>
              <a:ext cx="1457186" cy="386575"/>
            </a:xfrm>
            <a:prstGeom prst="rect">
              <a:avLst/>
            </a:prstGeom>
            <a:noFill/>
            <a:ln>
              <a:noFill/>
            </a:ln>
          </p:spPr>
        </p:pic>
        <p:pic>
          <p:nvPicPr>
            <p:cNvPr id="468" name="Google Shape;468;g2b3788cc3e5_0_72"/>
            <p:cNvPicPr preferRelativeResize="0"/>
            <p:nvPr/>
          </p:nvPicPr>
          <p:blipFill rotWithShape="1">
            <a:blip r:embed="rId9">
              <a:alphaModFix/>
            </a:blip>
            <a:srcRect b="21980" l="9208" r="14624" t="22596"/>
            <a:stretch/>
          </p:blipFill>
          <p:spPr>
            <a:xfrm>
              <a:off x="1975050" y="3485187"/>
              <a:ext cx="1429150" cy="436604"/>
            </a:xfrm>
            <a:prstGeom prst="rect">
              <a:avLst/>
            </a:prstGeom>
            <a:noFill/>
            <a:ln>
              <a:noFill/>
            </a:ln>
          </p:spPr>
        </p:pic>
        <p:pic>
          <p:nvPicPr>
            <p:cNvPr id="469" name="Google Shape;469;g2b3788cc3e5_0_72"/>
            <p:cNvPicPr preferRelativeResize="0"/>
            <p:nvPr/>
          </p:nvPicPr>
          <p:blipFill rotWithShape="1">
            <a:blip r:embed="rId10">
              <a:alphaModFix/>
            </a:blip>
            <a:srcRect b="22982" l="0" r="0" t="23964"/>
            <a:stretch/>
          </p:blipFill>
          <p:spPr>
            <a:xfrm>
              <a:off x="1942150" y="4017850"/>
              <a:ext cx="1429150" cy="379102"/>
            </a:xfrm>
            <a:prstGeom prst="rect">
              <a:avLst/>
            </a:prstGeom>
            <a:noFill/>
            <a:ln>
              <a:noFill/>
            </a:ln>
          </p:spPr>
        </p:pic>
        <p:pic>
          <p:nvPicPr>
            <p:cNvPr id="470" name="Google Shape;470;g2b3788cc3e5_0_72"/>
            <p:cNvPicPr preferRelativeResize="0"/>
            <p:nvPr/>
          </p:nvPicPr>
          <p:blipFill>
            <a:blip r:embed="rId11">
              <a:alphaModFix/>
            </a:blip>
            <a:stretch>
              <a:fillRect/>
            </a:stretch>
          </p:blipFill>
          <p:spPr>
            <a:xfrm>
              <a:off x="1464937" y="4614950"/>
              <a:ext cx="1462200" cy="292440"/>
            </a:xfrm>
            <a:prstGeom prst="rect">
              <a:avLst/>
            </a:prstGeom>
            <a:noFill/>
            <a:ln>
              <a:noFill/>
            </a:ln>
          </p:spPr>
        </p:pic>
      </p:grpSp>
      <p:grpSp>
        <p:nvGrpSpPr>
          <p:cNvPr id="471" name="Google Shape;471;g2b3788cc3e5_0_72"/>
          <p:cNvGrpSpPr/>
          <p:nvPr/>
        </p:nvGrpSpPr>
        <p:grpSpPr>
          <a:xfrm>
            <a:off x="9027115" y="2205589"/>
            <a:ext cx="2348700" cy="2348700"/>
            <a:chOff x="4398325" y="2558700"/>
            <a:chExt cx="2348700" cy="2348700"/>
          </a:xfrm>
        </p:grpSpPr>
        <p:sp>
          <p:nvSpPr>
            <p:cNvPr id="472" name="Google Shape;472;g2b3788cc3e5_0_72"/>
            <p:cNvSpPr/>
            <p:nvPr/>
          </p:nvSpPr>
          <p:spPr>
            <a:xfrm>
              <a:off x="4398325" y="2558700"/>
              <a:ext cx="2348700" cy="23487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3" name="Google Shape;473;g2b3788cc3e5_0_72"/>
            <p:cNvPicPr preferRelativeResize="0"/>
            <p:nvPr/>
          </p:nvPicPr>
          <p:blipFill rotWithShape="1">
            <a:blip r:embed="rId12">
              <a:alphaModFix/>
            </a:blip>
            <a:srcRect b="6638" l="6815" r="6136" t="6124"/>
            <a:stretch/>
          </p:blipFill>
          <p:spPr>
            <a:xfrm>
              <a:off x="4973085" y="2887850"/>
              <a:ext cx="1199200" cy="600950"/>
            </a:xfrm>
            <a:prstGeom prst="rect">
              <a:avLst/>
            </a:prstGeom>
            <a:noFill/>
            <a:ln>
              <a:noFill/>
            </a:ln>
          </p:spPr>
        </p:pic>
        <p:pic>
          <p:nvPicPr>
            <p:cNvPr id="474" name="Google Shape;474;g2b3788cc3e5_0_72"/>
            <p:cNvPicPr preferRelativeResize="0"/>
            <p:nvPr/>
          </p:nvPicPr>
          <p:blipFill>
            <a:blip r:embed="rId4">
              <a:alphaModFix/>
            </a:blip>
            <a:stretch>
              <a:fillRect/>
            </a:stretch>
          </p:blipFill>
          <p:spPr>
            <a:xfrm>
              <a:off x="4815637" y="3547487"/>
              <a:ext cx="1593475" cy="538225"/>
            </a:xfrm>
            <a:prstGeom prst="rect">
              <a:avLst/>
            </a:prstGeom>
            <a:noFill/>
            <a:ln>
              <a:noFill/>
            </a:ln>
          </p:spPr>
        </p:pic>
        <p:pic>
          <p:nvPicPr>
            <p:cNvPr id="475" name="Google Shape;475;g2b3788cc3e5_0_72"/>
            <p:cNvPicPr preferRelativeResize="0"/>
            <p:nvPr/>
          </p:nvPicPr>
          <p:blipFill>
            <a:blip r:embed="rId13">
              <a:alphaModFix/>
            </a:blip>
            <a:stretch>
              <a:fillRect/>
            </a:stretch>
          </p:blipFill>
          <p:spPr>
            <a:xfrm>
              <a:off x="4897788" y="4085700"/>
              <a:ext cx="1429150" cy="476383"/>
            </a:xfrm>
            <a:prstGeom prst="rect">
              <a:avLst/>
            </a:prstGeom>
            <a:noFill/>
            <a:ln>
              <a:noFill/>
            </a:ln>
          </p:spPr>
        </p:pic>
      </p:grpSp>
      <p:grpSp>
        <p:nvGrpSpPr>
          <p:cNvPr id="476" name="Google Shape;476;g2b3788cc3e5_0_72"/>
          <p:cNvGrpSpPr/>
          <p:nvPr/>
        </p:nvGrpSpPr>
        <p:grpSpPr>
          <a:xfrm>
            <a:off x="523313" y="2254651"/>
            <a:ext cx="2348700" cy="2348700"/>
            <a:chOff x="6344188" y="1522513"/>
            <a:chExt cx="2348700" cy="2348700"/>
          </a:xfrm>
        </p:grpSpPr>
        <p:sp>
          <p:nvSpPr>
            <p:cNvPr id="477" name="Google Shape;477;g2b3788cc3e5_0_72"/>
            <p:cNvSpPr/>
            <p:nvPr/>
          </p:nvSpPr>
          <p:spPr>
            <a:xfrm>
              <a:off x="6344188" y="1522513"/>
              <a:ext cx="2348700" cy="23487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8" name="Google Shape;478;g2b3788cc3e5_0_72"/>
            <p:cNvPicPr preferRelativeResize="0"/>
            <p:nvPr/>
          </p:nvPicPr>
          <p:blipFill rotWithShape="1">
            <a:blip r:embed="rId14">
              <a:alphaModFix/>
            </a:blip>
            <a:srcRect b="19839" l="0" r="0" t="21114"/>
            <a:stretch/>
          </p:blipFill>
          <p:spPr>
            <a:xfrm>
              <a:off x="6931686" y="1906675"/>
              <a:ext cx="1144138" cy="379100"/>
            </a:xfrm>
            <a:prstGeom prst="rect">
              <a:avLst/>
            </a:prstGeom>
            <a:noFill/>
            <a:ln>
              <a:noFill/>
            </a:ln>
          </p:spPr>
        </p:pic>
        <p:pic>
          <p:nvPicPr>
            <p:cNvPr id="479" name="Google Shape;479;g2b3788cc3e5_0_72"/>
            <p:cNvPicPr preferRelativeResize="0"/>
            <p:nvPr/>
          </p:nvPicPr>
          <p:blipFill>
            <a:blip r:embed="rId15">
              <a:alphaModFix/>
            </a:blip>
            <a:stretch>
              <a:fillRect/>
            </a:stretch>
          </p:blipFill>
          <p:spPr>
            <a:xfrm>
              <a:off x="7200924" y="3034274"/>
              <a:ext cx="697452" cy="647400"/>
            </a:xfrm>
            <a:prstGeom prst="rect">
              <a:avLst/>
            </a:prstGeom>
            <a:noFill/>
            <a:ln>
              <a:noFill/>
            </a:ln>
          </p:spPr>
        </p:pic>
        <p:pic>
          <p:nvPicPr>
            <p:cNvPr id="480" name="Google Shape;480;g2b3788cc3e5_0_72"/>
            <p:cNvPicPr preferRelativeResize="0"/>
            <p:nvPr/>
          </p:nvPicPr>
          <p:blipFill>
            <a:blip r:embed="rId16">
              <a:alphaModFix/>
            </a:blip>
            <a:stretch>
              <a:fillRect/>
            </a:stretch>
          </p:blipFill>
          <p:spPr>
            <a:xfrm>
              <a:off x="6956275" y="2385851"/>
              <a:ext cx="1094949" cy="538225"/>
            </a:xfrm>
            <a:prstGeom prst="rect">
              <a:avLst/>
            </a:prstGeom>
            <a:noFill/>
            <a:ln>
              <a:noFill/>
            </a:ln>
          </p:spPr>
        </p:pic>
      </p:grpSp>
      <p:grpSp>
        <p:nvGrpSpPr>
          <p:cNvPr id="481" name="Google Shape;481;g2b3788cc3e5_0_72"/>
          <p:cNvGrpSpPr/>
          <p:nvPr/>
        </p:nvGrpSpPr>
        <p:grpSpPr>
          <a:xfrm>
            <a:off x="2934313" y="2048064"/>
            <a:ext cx="2663700" cy="2663700"/>
            <a:chOff x="9054125" y="1696375"/>
            <a:chExt cx="2663700" cy="2663700"/>
          </a:xfrm>
        </p:grpSpPr>
        <p:sp>
          <p:nvSpPr>
            <p:cNvPr id="482" name="Google Shape;482;g2b3788cc3e5_0_72"/>
            <p:cNvSpPr/>
            <p:nvPr/>
          </p:nvSpPr>
          <p:spPr>
            <a:xfrm>
              <a:off x="9054125" y="1696375"/>
              <a:ext cx="2663700" cy="26637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3" name="Google Shape;483;g2b3788cc3e5_0_72"/>
            <p:cNvPicPr preferRelativeResize="0"/>
            <p:nvPr/>
          </p:nvPicPr>
          <p:blipFill rotWithShape="1">
            <a:blip r:embed="rId17">
              <a:alphaModFix/>
            </a:blip>
            <a:srcRect b="0" l="16945" r="17729" t="0"/>
            <a:stretch/>
          </p:blipFill>
          <p:spPr>
            <a:xfrm>
              <a:off x="9406725" y="2226824"/>
              <a:ext cx="860846" cy="739500"/>
            </a:xfrm>
            <a:prstGeom prst="rect">
              <a:avLst/>
            </a:prstGeom>
            <a:noFill/>
            <a:ln>
              <a:noFill/>
            </a:ln>
          </p:spPr>
        </p:pic>
        <p:pic>
          <p:nvPicPr>
            <p:cNvPr id="484" name="Google Shape;484;g2b3788cc3e5_0_72"/>
            <p:cNvPicPr preferRelativeResize="0"/>
            <p:nvPr/>
          </p:nvPicPr>
          <p:blipFill>
            <a:blip r:embed="rId18">
              <a:alphaModFix/>
            </a:blip>
            <a:stretch>
              <a:fillRect/>
            </a:stretch>
          </p:blipFill>
          <p:spPr>
            <a:xfrm>
              <a:off x="9392750" y="3078932"/>
              <a:ext cx="899375" cy="700153"/>
            </a:xfrm>
            <a:prstGeom prst="rect">
              <a:avLst/>
            </a:prstGeom>
            <a:noFill/>
            <a:ln>
              <a:noFill/>
            </a:ln>
          </p:spPr>
        </p:pic>
        <p:pic>
          <p:nvPicPr>
            <p:cNvPr id="485" name="Google Shape;485;g2b3788cc3e5_0_72"/>
            <p:cNvPicPr preferRelativeResize="0"/>
            <p:nvPr/>
          </p:nvPicPr>
          <p:blipFill rotWithShape="1">
            <a:blip r:embed="rId19">
              <a:alphaModFix/>
            </a:blip>
            <a:srcRect b="16248" l="6845" r="8744" t="21616"/>
            <a:stretch/>
          </p:blipFill>
          <p:spPr>
            <a:xfrm>
              <a:off x="10267587" y="2163062"/>
              <a:ext cx="1096784" cy="538225"/>
            </a:xfrm>
            <a:prstGeom prst="rect">
              <a:avLst/>
            </a:prstGeom>
            <a:noFill/>
            <a:ln>
              <a:noFill/>
            </a:ln>
          </p:spPr>
        </p:pic>
        <p:pic>
          <p:nvPicPr>
            <p:cNvPr id="486" name="Google Shape;486;g2b3788cc3e5_0_72"/>
            <p:cNvPicPr preferRelativeResize="0"/>
            <p:nvPr/>
          </p:nvPicPr>
          <p:blipFill rotWithShape="1">
            <a:blip r:embed="rId20">
              <a:alphaModFix/>
            </a:blip>
            <a:srcRect b="9480" l="1398" r="7202" t="11186"/>
            <a:stretch/>
          </p:blipFill>
          <p:spPr>
            <a:xfrm>
              <a:off x="10386000" y="2961038"/>
              <a:ext cx="1197550" cy="583350"/>
            </a:xfrm>
            <a:prstGeom prst="rect">
              <a:avLst/>
            </a:prstGeom>
            <a:noFill/>
            <a:ln>
              <a:noFill/>
            </a:ln>
          </p:spPr>
        </p:pic>
      </p:grpSp>
      <p:sp>
        <p:nvSpPr>
          <p:cNvPr id="487" name="Google Shape;487;g2b3788cc3e5_0_72"/>
          <p:cNvSpPr txBox="1"/>
          <p:nvPr/>
        </p:nvSpPr>
        <p:spPr>
          <a:xfrm>
            <a:off x="316025" y="5174489"/>
            <a:ext cx="2556000" cy="5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Project Management</a:t>
            </a:r>
            <a:endParaRPr sz="2000">
              <a:solidFill>
                <a:schemeClr val="dk1"/>
              </a:solidFill>
            </a:endParaRPr>
          </a:p>
        </p:txBody>
      </p:sp>
      <p:sp>
        <p:nvSpPr>
          <p:cNvPr id="488" name="Google Shape;488;g2b3788cc3e5_0_72"/>
          <p:cNvSpPr txBox="1"/>
          <p:nvPr/>
        </p:nvSpPr>
        <p:spPr>
          <a:xfrm>
            <a:off x="2988175" y="5174489"/>
            <a:ext cx="2556000" cy="5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Development</a:t>
            </a:r>
            <a:endParaRPr sz="2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af33195001_0_45"/>
          <p:cNvSpPr txBox="1"/>
          <p:nvPr>
            <p:ph type="title"/>
          </p:nvPr>
        </p:nvSpPr>
        <p:spPr>
          <a:xfrm>
            <a:off x="702400" y="324800"/>
            <a:ext cx="4462200" cy="6366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de-DE"/>
              <a:t>Demo</a:t>
            </a:r>
            <a:endParaRPr/>
          </a:p>
        </p:txBody>
      </p:sp>
      <p:sp>
        <p:nvSpPr>
          <p:cNvPr id="495" name="Google Shape;495;g2af33195001_0_45"/>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496" name="Google Shape;496;g2af33195001_0_45"/>
          <p:cNvPicPr preferRelativeResize="0"/>
          <p:nvPr/>
        </p:nvPicPr>
        <p:blipFill rotWithShape="1">
          <a:blip r:embed="rId4">
            <a:alphaModFix/>
          </a:blip>
          <a:srcRect b="0" l="1201" r="1123" t="0"/>
          <a:stretch/>
        </p:blipFill>
        <p:spPr>
          <a:xfrm>
            <a:off x="581787" y="1281950"/>
            <a:ext cx="11028427" cy="49556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b1567934a5_0_57"/>
          <p:cNvSpPr txBox="1"/>
          <p:nvPr>
            <p:ph type="title"/>
          </p:nvPr>
        </p:nvSpPr>
        <p:spPr>
          <a:xfrm>
            <a:off x="722475" y="446700"/>
            <a:ext cx="6501000" cy="10800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de-DE"/>
              <a:t>Would you use it?</a:t>
            </a:r>
            <a:endParaRPr/>
          </a:p>
        </p:txBody>
      </p:sp>
      <p:sp>
        <p:nvSpPr>
          <p:cNvPr id="503" name="Google Shape;503;g2b1567934a5_0_57"/>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504" name="Google Shape;504;g2b1567934a5_0_57"/>
          <p:cNvPicPr preferRelativeResize="0"/>
          <p:nvPr/>
        </p:nvPicPr>
        <p:blipFill rotWithShape="1">
          <a:blip r:embed="rId4">
            <a:alphaModFix/>
          </a:blip>
          <a:srcRect b="28539" l="23079" r="20156" t="20333"/>
          <a:stretch/>
        </p:blipFill>
        <p:spPr>
          <a:xfrm>
            <a:off x="4525075" y="2103086"/>
            <a:ext cx="3032449" cy="4101576"/>
          </a:xfrm>
          <a:prstGeom prst="rect">
            <a:avLst/>
          </a:prstGeom>
          <a:noFill/>
          <a:ln>
            <a:noFill/>
          </a:ln>
        </p:spPr>
      </p:pic>
      <p:sp>
        <p:nvSpPr>
          <p:cNvPr id="505" name="Google Shape;505;g2b1567934a5_0_57"/>
          <p:cNvSpPr/>
          <p:nvPr/>
        </p:nvSpPr>
        <p:spPr>
          <a:xfrm rot="-564">
            <a:off x="2697625" y="2039950"/>
            <a:ext cx="1827300" cy="1292700"/>
          </a:xfrm>
          <a:prstGeom prst="wedgeEllipseCallout">
            <a:avLst>
              <a:gd fmla="val 63198" name="adj1"/>
              <a:gd fmla="val 36491"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g2b1567934a5_0_57"/>
          <p:cNvSpPr txBox="1"/>
          <p:nvPr/>
        </p:nvSpPr>
        <p:spPr>
          <a:xfrm>
            <a:off x="2792269" y="2406449"/>
            <a:ext cx="1638000" cy="5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Definitely! </a:t>
            </a:r>
            <a:endParaRPr sz="2000">
              <a:solidFill>
                <a:schemeClr val="dk1"/>
              </a:solidFill>
            </a:endParaRPr>
          </a:p>
        </p:txBody>
      </p:sp>
      <p:sp>
        <p:nvSpPr>
          <p:cNvPr id="507" name="Google Shape;507;g2b1567934a5_0_57"/>
          <p:cNvSpPr/>
          <p:nvPr/>
        </p:nvSpPr>
        <p:spPr>
          <a:xfrm rot="-410">
            <a:off x="6980682" y="1628362"/>
            <a:ext cx="2513700" cy="1704300"/>
          </a:xfrm>
          <a:prstGeom prst="wedgeEllipseCallout">
            <a:avLst>
              <a:gd fmla="val -57689" name="adj1"/>
              <a:gd fmla="val 36633"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g2b1567934a5_0_57"/>
          <p:cNvSpPr txBox="1"/>
          <p:nvPr/>
        </p:nvSpPr>
        <p:spPr>
          <a:xfrm>
            <a:off x="7273625" y="1811050"/>
            <a:ext cx="1927800" cy="13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This helps me in improving the traffic situation</a:t>
            </a:r>
            <a:r>
              <a:rPr lang="de-DE" sz="2000">
                <a:solidFill>
                  <a:schemeClr val="dk1"/>
                </a:solidFill>
              </a:rPr>
              <a:t>! </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b1567934a5_0_19"/>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515" name="Google Shape;515;g2b1567934a5_0_19"/>
          <p:cNvSpPr txBox="1"/>
          <p:nvPr>
            <p:ph idx="1" type="body"/>
          </p:nvPr>
        </p:nvSpPr>
        <p:spPr>
          <a:xfrm>
            <a:off x="728850" y="1691388"/>
            <a:ext cx="10734300" cy="4368600"/>
          </a:xfrm>
          <a:prstGeom prst="rect">
            <a:avLst/>
          </a:prstGeom>
        </p:spPr>
        <p:txBody>
          <a:bodyPr anchorCtr="0" anchor="t" bIns="0" lIns="0" spcFirstLastPara="1" rIns="0" wrap="square" tIns="0">
            <a:normAutofit lnSpcReduction="20000"/>
          </a:bodyPr>
          <a:lstStyle/>
          <a:p>
            <a:pPr indent="-382331" lvl="0" marL="457200" rtl="0" algn="l">
              <a:lnSpc>
                <a:spcPct val="150000"/>
              </a:lnSpc>
              <a:spcBef>
                <a:spcPts val="1000"/>
              </a:spcBef>
              <a:spcAft>
                <a:spcPts val="0"/>
              </a:spcAft>
              <a:buSzPts val="2421"/>
              <a:buFont typeface="Arial"/>
              <a:buChar char="●"/>
            </a:pPr>
            <a:r>
              <a:rPr lang="de-DE" sz="2420"/>
              <a:t>Implementation</a:t>
            </a:r>
            <a:r>
              <a:rPr lang="de-DE" sz="2420"/>
              <a:t> restricted to selected junctions at the moment.</a:t>
            </a:r>
            <a:endParaRPr sz="2420"/>
          </a:p>
          <a:p>
            <a:pPr indent="-382331" lvl="0" marL="457200" rtl="0" algn="l">
              <a:lnSpc>
                <a:spcPct val="150000"/>
              </a:lnSpc>
              <a:spcBef>
                <a:spcPts val="0"/>
              </a:spcBef>
              <a:spcAft>
                <a:spcPts val="0"/>
              </a:spcAft>
              <a:buSzPts val="2421"/>
              <a:buFont typeface="Arial"/>
              <a:buChar char="●"/>
            </a:pPr>
            <a:r>
              <a:rPr lang="de-DE" sz="2420"/>
              <a:t>R</a:t>
            </a:r>
            <a:r>
              <a:rPr lang="de-DE" sz="2420"/>
              <a:t>eal time data integration.</a:t>
            </a:r>
            <a:endParaRPr sz="2420"/>
          </a:p>
          <a:p>
            <a:pPr indent="-382331" lvl="0" marL="457200" rtl="0" algn="l">
              <a:lnSpc>
                <a:spcPct val="150000"/>
              </a:lnSpc>
              <a:spcBef>
                <a:spcPts val="0"/>
              </a:spcBef>
              <a:spcAft>
                <a:spcPts val="0"/>
              </a:spcAft>
              <a:buSzPts val="2421"/>
              <a:buFont typeface="Arial"/>
              <a:buChar char="●"/>
            </a:pPr>
            <a:r>
              <a:rPr lang="de-DE" sz="2420"/>
              <a:t>N</a:t>
            </a:r>
            <a:r>
              <a:rPr lang="de-DE" sz="2420"/>
              <a:t>o regular pattern in junction design and placement of sensors.</a:t>
            </a:r>
            <a:endParaRPr sz="2420"/>
          </a:p>
          <a:p>
            <a:pPr indent="-382331" lvl="0" marL="457200" rtl="0" algn="l">
              <a:lnSpc>
                <a:spcPct val="150000"/>
              </a:lnSpc>
              <a:spcBef>
                <a:spcPts val="0"/>
              </a:spcBef>
              <a:spcAft>
                <a:spcPts val="0"/>
              </a:spcAft>
              <a:buSzPts val="2421"/>
              <a:buChar char="●"/>
            </a:pPr>
            <a:r>
              <a:rPr lang="de-DE" sz="2420"/>
              <a:t>Assumptions and simplifications made in the predictive models may lead to variations in real-world scenarios.</a:t>
            </a:r>
            <a:endParaRPr sz="2420"/>
          </a:p>
          <a:p>
            <a:pPr indent="-382331" lvl="0" marL="457200" rtl="0" algn="l">
              <a:lnSpc>
                <a:spcPct val="150000"/>
              </a:lnSpc>
              <a:spcBef>
                <a:spcPts val="0"/>
              </a:spcBef>
              <a:spcAft>
                <a:spcPts val="0"/>
              </a:spcAft>
              <a:buSzPts val="2421"/>
              <a:buFont typeface="Arial"/>
              <a:buChar char="●"/>
            </a:pPr>
            <a:r>
              <a:rPr lang="de-DE" sz="2420"/>
              <a:t>Model Limitation: Climate factors are not accounted for in this analysis.</a:t>
            </a:r>
            <a:endParaRPr sz="2420"/>
          </a:p>
          <a:p>
            <a:pPr indent="-382331" lvl="0" marL="457200" rtl="0" algn="l">
              <a:lnSpc>
                <a:spcPct val="150000"/>
              </a:lnSpc>
              <a:spcBef>
                <a:spcPts val="0"/>
              </a:spcBef>
              <a:spcAft>
                <a:spcPts val="0"/>
              </a:spcAft>
              <a:buSzPts val="2421"/>
              <a:buFont typeface="Arial"/>
              <a:buChar char="●"/>
            </a:pPr>
            <a:r>
              <a:rPr lang="de-DE" sz="2420"/>
              <a:t>The model may struggle to account for sudden and unexpected events that were not present in historical data.</a:t>
            </a:r>
            <a:endParaRPr sz="2420"/>
          </a:p>
          <a:p>
            <a:pPr indent="0" lvl="0" marL="457200" rtl="0" algn="l">
              <a:spcBef>
                <a:spcPts val="1000"/>
              </a:spcBef>
              <a:spcAft>
                <a:spcPts val="0"/>
              </a:spcAft>
              <a:buNone/>
            </a:pPr>
            <a:r>
              <a:t/>
            </a:r>
            <a:endParaRPr/>
          </a:p>
        </p:txBody>
      </p:sp>
      <p:sp>
        <p:nvSpPr>
          <p:cNvPr id="516" name="Google Shape;516;g2b1567934a5_0_19"/>
          <p:cNvSpPr txBox="1"/>
          <p:nvPr>
            <p:ph idx="2" type="body"/>
          </p:nvPr>
        </p:nvSpPr>
        <p:spPr>
          <a:xfrm>
            <a:off x="360363" y="6084000"/>
            <a:ext cx="11520600" cy="360000"/>
          </a:xfrm>
          <a:prstGeom prst="rect">
            <a:avLst/>
          </a:prstGeom>
        </p:spPr>
        <p:txBody>
          <a:bodyPr anchorCtr="0" anchor="ctr" bIns="0" lIns="0" spcFirstLastPara="1" rIns="0" wrap="square" tIns="0">
            <a:noAutofit/>
          </a:bodyPr>
          <a:lstStyle/>
          <a:p>
            <a:pPr indent="0" lvl="0" marL="0" rtl="0" algn="l">
              <a:spcBef>
                <a:spcPts val="1000"/>
              </a:spcBef>
              <a:spcAft>
                <a:spcPts val="0"/>
              </a:spcAft>
              <a:buNone/>
            </a:pPr>
            <a:r>
              <a:t/>
            </a:r>
            <a:endParaRPr/>
          </a:p>
        </p:txBody>
      </p:sp>
      <p:sp>
        <p:nvSpPr>
          <p:cNvPr id="517" name="Google Shape;517;g2b1567934a5_0_19"/>
          <p:cNvSpPr txBox="1"/>
          <p:nvPr>
            <p:ph type="title"/>
          </p:nvPr>
        </p:nvSpPr>
        <p:spPr>
          <a:xfrm>
            <a:off x="852950" y="469727"/>
            <a:ext cx="8976000" cy="7089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de-DE"/>
              <a:t>Limitations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1128725" y="519200"/>
            <a:ext cx="3847500" cy="7596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Clr>
                <a:schemeClr val="dk1"/>
              </a:buClr>
              <a:buSzPts val="4200"/>
              <a:buFont typeface="Arial Black"/>
              <a:buNone/>
            </a:pPr>
            <a:r>
              <a:rPr lang="de-DE"/>
              <a:t>Outline</a:t>
            </a:r>
            <a:endParaRPr/>
          </a:p>
        </p:txBody>
      </p:sp>
      <p:sp>
        <p:nvSpPr>
          <p:cNvPr id="133" name="Google Shape;133;p29"/>
          <p:cNvSpPr txBox="1"/>
          <p:nvPr>
            <p:ph idx="10" type="dt"/>
          </p:nvPr>
        </p:nvSpPr>
        <p:spPr>
          <a:xfrm>
            <a:off x="360000" y="6558140"/>
            <a:ext cx="1439993" cy="180000"/>
          </a:xfrm>
          <a:prstGeom prst="rect">
            <a:avLst/>
          </a:prstGeom>
          <a:noFill/>
          <a:ln>
            <a:noFill/>
          </a:ln>
        </p:spPr>
        <p:txBody>
          <a:bodyPr anchorCtr="0" anchor="b" bIns="45700" lIns="0" spcFirstLastPara="1" rIns="91425" wrap="square" tIns="45700">
            <a:noAutofit/>
          </a:bodyPr>
          <a:lstStyle/>
          <a:p>
            <a:pPr indent="0" lvl="0" marL="0" rtl="0" algn="l">
              <a:lnSpc>
                <a:spcPct val="100000"/>
              </a:lnSpc>
              <a:spcBef>
                <a:spcPts val="0"/>
              </a:spcBef>
              <a:spcAft>
                <a:spcPts val="0"/>
              </a:spcAft>
              <a:buSzPts val="1400"/>
              <a:buNone/>
            </a:pPr>
            <a:r>
              <a:rPr lang="de-DE"/>
              <a:t>07.12.2023</a:t>
            </a:r>
            <a:endParaRPr/>
          </a:p>
        </p:txBody>
      </p:sp>
      <p:sp>
        <p:nvSpPr>
          <p:cNvPr id="134" name="Google Shape;134;p29"/>
          <p:cNvSpPr txBox="1"/>
          <p:nvPr>
            <p:ph idx="11" type="ftr"/>
          </p:nvPr>
        </p:nvSpPr>
        <p:spPr>
          <a:xfrm>
            <a:off x="1016475" y="375873"/>
            <a:ext cx="8976000" cy="362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de-DE"/>
              <a:t>					</a:t>
            </a:r>
            <a:endParaRPr/>
          </a:p>
        </p:txBody>
      </p:sp>
      <p:sp>
        <p:nvSpPr>
          <p:cNvPr id="135" name="Google Shape;135;p29"/>
          <p:cNvSpPr txBox="1"/>
          <p:nvPr>
            <p:ph idx="12" type="sldNum"/>
          </p:nvPr>
        </p:nvSpPr>
        <p:spPr>
          <a:xfrm>
            <a:off x="10417905" y="6558140"/>
            <a:ext cx="1462304" cy="180000"/>
          </a:xfrm>
          <a:prstGeom prst="rect">
            <a:avLst/>
          </a:prstGeom>
          <a:noFill/>
          <a:ln>
            <a:noFill/>
          </a:ln>
        </p:spPr>
        <p:txBody>
          <a:bodyPr anchorCtr="0" anchor="b" bIns="45700" lIns="91425" spcFirstLastPara="1" rIns="0" wrap="square" tIns="45700">
            <a:noAutofit/>
          </a:bodyPr>
          <a:lstStyle/>
          <a:p>
            <a:pPr indent="0" lvl="0" marL="0" rtl="0" algn="r">
              <a:lnSpc>
                <a:spcPct val="100000"/>
              </a:lnSpc>
              <a:spcBef>
                <a:spcPts val="0"/>
              </a:spcBef>
              <a:spcAft>
                <a:spcPts val="0"/>
              </a:spcAft>
              <a:buSzPts val="800"/>
              <a:buNone/>
            </a:pPr>
            <a:fld id="{00000000-1234-1234-1234-123412341234}" type="slidenum">
              <a:rPr lang="de-DE"/>
              <a:t>‹#›</a:t>
            </a:fld>
            <a:endParaRPr/>
          </a:p>
        </p:txBody>
      </p:sp>
      <p:sp>
        <p:nvSpPr>
          <p:cNvPr id="136" name="Google Shape;136;p29"/>
          <p:cNvSpPr/>
          <p:nvPr/>
        </p:nvSpPr>
        <p:spPr>
          <a:xfrm>
            <a:off x="6616307" y="2694375"/>
            <a:ext cx="4465200" cy="525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Arial Black"/>
              <a:buNone/>
            </a:pPr>
            <a:r>
              <a:rPr b="0" i="0" lang="de-DE" sz="3000" u="none" cap="none" strike="noStrike">
                <a:solidFill>
                  <a:srgbClr val="000000"/>
                </a:solidFill>
                <a:latin typeface="Arial Black"/>
                <a:ea typeface="Arial Black"/>
                <a:cs typeface="Arial Black"/>
                <a:sym typeface="Arial Black"/>
              </a:rPr>
              <a:t>	6	</a:t>
            </a:r>
            <a:r>
              <a:rPr lang="de-DE" sz="1500">
                <a:solidFill>
                  <a:schemeClr val="dk1"/>
                </a:solidFill>
              </a:rPr>
              <a:t>Data Analysis and Interpretation</a:t>
            </a:r>
            <a:endParaRPr b="0" i="0" sz="1500" u="none" cap="none" strike="noStrike">
              <a:latin typeface="Arial"/>
              <a:ea typeface="Arial"/>
              <a:cs typeface="Arial"/>
              <a:sym typeface="Arial"/>
            </a:endParaRPr>
          </a:p>
        </p:txBody>
      </p:sp>
      <p:sp>
        <p:nvSpPr>
          <p:cNvPr id="137" name="Google Shape;137;p29"/>
          <p:cNvSpPr/>
          <p:nvPr/>
        </p:nvSpPr>
        <p:spPr>
          <a:xfrm>
            <a:off x="6616307" y="3384218"/>
            <a:ext cx="4465200" cy="525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Arial Black"/>
              <a:buNone/>
            </a:pPr>
            <a:r>
              <a:rPr b="0" i="0" lang="de-DE" sz="3000" u="none" cap="none" strike="noStrike">
                <a:solidFill>
                  <a:srgbClr val="000000"/>
                </a:solidFill>
                <a:latin typeface="Arial Black"/>
                <a:ea typeface="Arial Black"/>
                <a:cs typeface="Arial Black"/>
                <a:sym typeface="Arial Black"/>
              </a:rPr>
              <a:t>	7	</a:t>
            </a:r>
            <a:r>
              <a:rPr b="0" i="0" lang="de-DE" sz="1500" u="none" cap="none" strike="noStrike">
                <a:solidFill>
                  <a:srgbClr val="000000"/>
                </a:solidFill>
                <a:latin typeface="Arial"/>
                <a:ea typeface="Arial"/>
                <a:cs typeface="Arial"/>
                <a:sym typeface="Arial"/>
              </a:rPr>
              <a:t> Model Analysis</a:t>
            </a:r>
            <a:endParaRPr b="0" i="0" sz="1500" u="none" cap="none" strike="noStrike">
              <a:latin typeface="Arial"/>
              <a:ea typeface="Arial"/>
              <a:cs typeface="Arial"/>
              <a:sym typeface="Arial"/>
            </a:endParaRPr>
          </a:p>
        </p:txBody>
      </p:sp>
      <p:sp>
        <p:nvSpPr>
          <p:cNvPr id="138" name="Google Shape;138;p29"/>
          <p:cNvSpPr/>
          <p:nvPr/>
        </p:nvSpPr>
        <p:spPr>
          <a:xfrm>
            <a:off x="6616307" y="4074062"/>
            <a:ext cx="4465200" cy="525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Arial Black"/>
              <a:buNone/>
            </a:pPr>
            <a:r>
              <a:rPr b="0" i="0" lang="de-DE" sz="3000" u="none" cap="none" strike="noStrike">
                <a:solidFill>
                  <a:srgbClr val="000000"/>
                </a:solidFill>
                <a:latin typeface="Arial Black"/>
                <a:ea typeface="Arial Black"/>
                <a:cs typeface="Arial Black"/>
                <a:sym typeface="Arial Black"/>
              </a:rPr>
              <a:t>	8	</a:t>
            </a:r>
            <a:r>
              <a:rPr b="0" i="0" lang="de-DE" sz="1200" u="none" cap="none" strike="noStrike">
                <a:solidFill>
                  <a:srgbClr val="000000"/>
                </a:solidFill>
                <a:latin typeface="Arial"/>
                <a:ea typeface="Arial"/>
                <a:cs typeface="Arial"/>
                <a:sym typeface="Arial"/>
              </a:rPr>
              <a:t> </a:t>
            </a:r>
            <a:r>
              <a:rPr lang="de-DE" sz="1500"/>
              <a:t>Technology Stack</a:t>
            </a:r>
            <a:endParaRPr b="0" i="0" sz="1500" u="none" cap="none" strike="noStrike">
              <a:latin typeface="Arial"/>
              <a:ea typeface="Arial"/>
              <a:cs typeface="Arial"/>
              <a:sym typeface="Arial"/>
            </a:endParaRPr>
          </a:p>
        </p:txBody>
      </p:sp>
      <p:sp>
        <p:nvSpPr>
          <p:cNvPr id="139" name="Google Shape;139;p29"/>
          <p:cNvSpPr/>
          <p:nvPr/>
        </p:nvSpPr>
        <p:spPr>
          <a:xfrm>
            <a:off x="6616307" y="4764250"/>
            <a:ext cx="4465200" cy="525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Arial Black"/>
              <a:buNone/>
            </a:pPr>
            <a:r>
              <a:rPr b="0" i="0" lang="de-DE" sz="3000" u="none" cap="none" strike="noStrike">
                <a:solidFill>
                  <a:srgbClr val="000000"/>
                </a:solidFill>
                <a:latin typeface="Arial Black"/>
                <a:ea typeface="Arial Black"/>
                <a:cs typeface="Arial Black"/>
                <a:sym typeface="Arial Black"/>
              </a:rPr>
              <a:t>	9	 </a:t>
            </a:r>
            <a:r>
              <a:rPr lang="de-DE" sz="1500"/>
              <a:t>Demo</a:t>
            </a:r>
            <a:endParaRPr b="0" i="0" sz="1500" u="none" cap="none" strike="noStrike">
              <a:latin typeface="Arial"/>
              <a:ea typeface="Arial"/>
              <a:cs typeface="Arial"/>
              <a:sym typeface="Arial"/>
            </a:endParaRPr>
          </a:p>
        </p:txBody>
      </p:sp>
      <p:sp>
        <p:nvSpPr>
          <p:cNvPr id="140" name="Google Shape;140;p29"/>
          <p:cNvSpPr/>
          <p:nvPr/>
        </p:nvSpPr>
        <p:spPr>
          <a:xfrm>
            <a:off x="6442307" y="5454443"/>
            <a:ext cx="4465200" cy="525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Arial Black"/>
              <a:buNone/>
            </a:pPr>
            <a:r>
              <a:rPr b="0" i="0" lang="de-DE" sz="3000" u="none" cap="none" strike="noStrike">
                <a:solidFill>
                  <a:srgbClr val="000000"/>
                </a:solidFill>
                <a:latin typeface="Arial Black"/>
                <a:ea typeface="Arial Black"/>
                <a:cs typeface="Arial Black"/>
                <a:sym typeface="Arial Black"/>
              </a:rPr>
              <a:t>	1</a:t>
            </a:r>
            <a:r>
              <a:rPr lang="de-DE" sz="3000">
                <a:latin typeface="Arial Black"/>
                <a:ea typeface="Arial Black"/>
                <a:cs typeface="Arial Black"/>
                <a:sym typeface="Arial Black"/>
              </a:rPr>
              <a:t>0  </a:t>
            </a:r>
            <a:r>
              <a:rPr lang="de-DE" sz="1500"/>
              <a:t>Limitations and Future Work</a:t>
            </a:r>
            <a:endParaRPr b="0" i="0" sz="1500" u="none" cap="none" strike="noStrike">
              <a:latin typeface="Arial"/>
              <a:ea typeface="Arial"/>
              <a:cs typeface="Arial"/>
              <a:sym typeface="Arial"/>
            </a:endParaRPr>
          </a:p>
        </p:txBody>
      </p:sp>
      <p:sp>
        <p:nvSpPr>
          <p:cNvPr id="141" name="Google Shape;141;p29"/>
          <p:cNvSpPr/>
          <p:nvPr/>
        </p:nvSpPr>
        <p:spPr>
          <a:xfrm>
            <a:off x="819875" y="2694375"/>
            <a:ext cx="4465200" cy="525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Arial Black"/>
              <a:buNone/>
            </a:pPr>
            <a:r>
              <a:rPr b="0" i="0" lang="de-DE" sz="3000" u="none" cap="none" strike="noStrike">
                <a:solidFill>
                  <a:srgbClr val="000000"/>
                </a:solidFill>
                <a:latin typeface="Arial Black"/>
                <a:ea typeface="Arial Black"/>
                <a:cs typeface="Arial Black"/>
                <a:sym typeface="Arial Black"/>
              </a:rPr>
              <a:t>	1	</a:t>
            </a:r>
            <a:r>
              <a:rPr lang="de-DE" sz="1500"/>
              <a:t>Problem Statement</a:t>
            </a:r>
            <a:endParaRPr b="0" i="0" sz="1500" u="none" cap="none" strike="noStrike">
              <a:latin typeface="Arial"/>
              <a:ea typeface="Arial"/>
              <a:cs typeface="Arial"/>
              <a:sym typeface="Arial"/>
            </a:endParaRPr>
          </a:p>
        </p:txBody>
      </p:sp>
      <p:sp>
        <p:nvSpPr>
          <p:cNvPr id="142" name="Google Shape;142;p29"/>
          <p:cNvSpPr/>
          <p:nvPr/>
        </p:nvSpPr>
        <p:spPr>
          <a:xfrm>
            <a:off x="819875" y="3384218"/>
            <a:ext cx="4465200" cy="525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Arial Black"/>
              <a:buNone/>
            </a:pPr>
            <a:r>
              <a:rPr b="0" i="0" lang="de-DE" sz="3000" u="none" cap="none" strike="noStrike">
                <a:solidFill>
                  <a:srgbClr val="000000"/>
                </a:solidFill>
                <a:latin typeface="Arial Black"/>
                <a:ea typeface="Arial Black"/>
                <a:cs typeface="Arial Black"/>
                <a:sym typeface="Arial Black"/>
              </a:rPr>
              <a:t>	2	</a:t>
            </a:r>
            <a:r>
              <a:rPr lang="de-DE" sz="1500">
                <a:solidFill>
                  <a:schemeClr val="dk1"/>
                </a:solidFill>
              </a:rPr>
              <a:t>TADA: Traffic Agent Darmstadt</a:t>
            </a:r>
            <a:endParaRPr b="0" i="0" sz="1200" u="none" cap="none" strike="noStrike">
              <a:latin typeface="Arial"/>
              <a:ea typeface="Arial"/>
              <a:cs typeface="Arial"/>
              <a:sym typeface="Arial"/>
            </a:endParaRPr>
          </a:p>
        </p:txBody>
      </p:sp>
      <p:sp>
        <p:nvSpPr>
          <p:cNvPr id="143" name="Google Shape;143;p29"/>
          <p:cNvSpPr/>
          <p:nvPr/>
        </p:nvSpPr>
        <p:spPr>
          <a:xfrm>
            <a:off x="819875" y="4074062"/>
            <a:ext cx="4465200" cy="525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Arial Black"/>
              <a:buNone/>
            </a:pPr>
            <a:r>
              <a:rPr b="0" i="0" lang="de-DE" sz="3000" u="none" cap="none" strike="noStrike">
                <a:solidFill>
                  <a:srgbClr val="000000"/>
                </a:solidFill>
                <a:latin typeface="Arial Black"/>
                <a:ea typeface="Arial Black"/>
                <a:cs typeface="Arial Black"/>
                <a:sym typeface="Arial Black"/>
              </a:rPr>
              <a:t>	3	</a:t>
            </a:r>
            <a:r>
              <a:rPr b="0" i="0" lang="de-DE" sz="1200" u="none" cap="none" strike="noStrike">
                <a:solidFill>
                  <a:srgbClr val="000000"/>
                </a:solidFill>
                <a:latin typeface="Arial"/>
                <a:ea typeface="Arial"/>
                <a:cs typeface="Arial"/>
                <a:sym typeface="Arial"/>
              </a:rPr>
              <a:t> </a:t>
            </a:r>
            <a:r>
              <a:rPr lang="de-DE" sz="1500"/>
              <a:t>Potential User</a:t>
            </a:r>
            <a:endParaRPr b="0" i="0" sz="1500" u="none" cap="none" strike="noStrike">
              <a:latin typeface="Arial"/>
              <a:ea typeface="Arial"/>
              <a:cs typeface="Arial"/>
              <a:sym typeface="Arial"/>
            </a:endParaRPr>
          </a:p>
        </p:txBody>
      </p:sp>
      <p:sp>
        <p:nvSpPr>
          <p:cNvPr id="144" name="Google Shape;144;p29"/>
          <p:cNvSpPr/>
          <p:nvPr/>
        </p:nvSpPr>
        <p:spPr>
          <a:xfrm>
            <a:off x="819875" y="4764250"/>
            <a:ext cx="4465200" cy="525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Arial Black"/>
              <a:buNone/>
            </a:pPr>
            <a:r>
              <a:rPr b="0" i="0" lang="de-DE" sz="3000" u="none" cap="none" strike="noStrike">
                <a:solidFill>
                  <a:srgbClr val="000000"/>
                </a:solidFill>
                <a:latin typeface="Arial Black"/>
                <a:ea typeface="Arial Black"/>
                <a:cs typeface="Arial Black"/>
                <a:sym typeface="Arial Black"/>
              </a:rPr>
              <a:t>	4	</a:t>
            </a:r>
            <a:r>
              <a:rPr b="0" i="0" lang="de-DE" sz="1200" u="none" cap="none" strike="noStrike">
                <a:solidFill>
                  <a:srgbClr val="000000"/>
                </a:solidFill>
                <a:latin typeface="Arial"/>
                <a:ea typeface="Arial"/>
                <a:cs typeface="Arial"/>
                <a:sym typeface="Arial"/>
              </a:rPr>
              <a:t> </a:t>
            </a:r>
            <a:r>
              <a:rPr lang="de-DE" sz="1500"/>
              <a:t>Market Analysis</a:t>
            </a:r>
            <a:endParaRPr b="0" i="0" sz="1500" u="none" cap="none" strike="noStrike">
              <a:latin typeface="Arial"/>
              <a:ea typeface="Arial"/>
              <a:cs typeface="Arial"/>
              <a:sym typeface="Arial"/>
            </a:endParaRPr>
          </a:p>
        </p:txBody>
      </p:sp>
      <p:sp>
        <p:nvSpPr>
          <p:cNvPr id="145" name="Google Shape;145;p29"/>
          <p:cNvSpPr/>
          <p:nvPr/>
        </p:nvSpPr>
        <p:spPr>
          <a:xfrm>
            <a:off x="819875" y="5454093"/>
            <a:ext cx="4465200" cy="525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000"/>
              <a:buFont typeface="Arial Black"/>
              <a:buNone/>
            </a:pPr>
            <a:r>
              <a:rPr b="0" i="0" lang="de-DE" sz="3000" u="none" cap="none" strike="noStrike">
                <a:solidFill>
                  <a:srgbClr val="000000"/>
                </a:solidFill>
                <a:latin typeface="Arial Black"/>
                <a:ea typeface="Arial Black"/>
                <a:cs typeface="Arial Black"/>
                <a:sym typeface="Arial Black"/>
              </a:rPr>
              <a:t>	5	</a:t>
            </a:r>
            <a:r>
              <a:rPr b="0" i="0" lang="de-DE" sz="1200" u="none" cap="none" strike="noStrike">
                <a:solidFill>
                  <a:srgbClr val="000000"/>
                </a:solidFill>
                <a:latin typeface="Arial"/>
                <a:ea typeface="Arial"/>
                <a:cs typeface="Arial"/>
                <a:sym typeface="Arial"/>
              </a:rPr>
              <a:t> </a:t>
            </a:r>
            <a:r>
              <a:rPr lang="de-DE" sz="1500">
                <a:solidFill>
                  <a:schemeClr val="dk1"/>
                </a:solidFill>
              </a:rPr>
              <a:t>Business Application</a:t>
            </a:r>
            <a:endParaRPr b="0" i="0" sz="15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af33195001_0_52"/>
          <p:cNvSpPr txBox="1"/>
          <p:nvPr>
            <p:ph type="title"/>
          </p:nvPr>
        </p:nvSpPr>
        <p:spPr>
          <a:xfrm>
            <a:off x="852950" y="469727"/>
            <a:ext cx="8976000" cy="7089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de-DE"/>
              <a:t>Future Work &amp; Improvements</a:t>
            </a:r>
            <a:endParaRPr/>
          </a:p>
        </p:txBody>
      </p:sp>
      <p:sp>
        <p:nvSpPr>
          <p:cNvPr id="524" name="Google Shape;524;g2af33195001_0_52"/>
          <p:cNvSpPr txBox="1"/>
          <p:nvPr>
            <p:ph idx="1" type="body"/>
          </p:nvPr>
        </p:nvSpPr>
        <p:spPr>
          <a:xfrm>
            <a:off x="728850" y="1193650"/>
            <a:ext cx="10117200" cy="4407300"/>
          </a:xfrm>
          <a:prstGeom prst="rect">
            <a:avLst/>
          </a:prstGeom>
        </p:spPr>
        <p:txBody>
          <a:bodyPr anchorCtr="0" anchor="t" bIns="0" lIns="0" spcFirstLastPara="1" rIns="0" wrap="square" tIns="0">
            <a:noAutofit/>
          </a:bodyPr>
          <a:lstStyle/>
          <a:p>
            <a:pPr indent="0" lvl="0" marL="0" rtl="0" algn="l">
              <a:lnSpc>
                <a:spcPct val="115000"/>
              </a:lnSpc>
              <a:spcBef>
                <a:spcPts val="1000"/>
              </a:spcBef>
              <a:spcAft>
                <a:spcPts val="0"/>
              </a:spcAft>
              <a:buNone/>
            </a:pPr>
            <a:r>
              <a:t/>
            </a:r>
            <a:endParaRPr sz="2200"/>
          </a:p>
          <a:p>
            <a:pPr indent="-368300" lvl="0" marL="457200" rtl="0" algn="l">
              <a:lnSpc>
                <a:spcPct val="115000"/>
              </a:lnSpc>
              <a:spcBef>
                <a:spcPts val="1000"/>
              </a:spcBef>
              <a:spcAft>
                <a:spcPts val="0"/>
              </a:spcAft>
              <a:buSzPts val="2200"/>
              <a:buChar char="●"/>
            </a:pPr>
            <a:r>
              <a:rPr lang="de-DE" sz="2400"/>
              <a:t>Integration of wider regions - Eberstadt, Dieburg, </a:t>
            </a:r>
            <a:r>
              <a:rPr lang="de-DE" sz="2400"/>
              <a:t>Griesheim</a:t>
            </a:r>
            <a:r>
              <a:rPr lang="de-DE" sz="2400"/>
              <a:t> and Pfungstadt. Even the whole of Germany.</a:t>
            </a:r>
            <a:endParaRPr sz="2400"/>
          </a:p>
          <a:p>
            <a:pPr indent="-368300" lvl="0" marL="457200" rtl="0" algn="l">
              <a:lnSpc>
                <a:spcPct val="115000"/>
              </a:lnSpc>
              <a:spcBef>
                <a:spcPts val="0"/>
              </a:spcBef>
              <a:spcAft>
                <a:spcPts val="0"/>
              </a:spcAft>
              <a:buSzPts val="2200"/>
              <a:buChar char="●"/>
            </a:pPr>
            <a:r>
              <a:rPr lang="de-DE" sz="2400"/>
              <a:t>Predicting alternate route with lesser traffic. Better route to transport from A to B.</a:t>
            </a:r>
            <a:endParaRPr sz="2400"/>
          </a:p>
          <a:p>
            <a:pPr indent="-368300" lvl="0" marL="457200" rtl="0" algn="l">
              <a:lnSpc>
                <a:spcPct val="115000"/>
              </a:lnSpc>
              <a:spcBef>
                <a:spcPts val="0"/>
              </a:spcBef>
              <a:spcAft>
                <a:spcPts val="0"/>
              </a:spcAft>
              <a:buSzPts val="2200"/>
              <a:buChar char="●"/>
            </a:pPr>
            <a:r>
              <a:rPr lang="de-DE" sz="2400"/>
              <a:t>Automating the process - as regions added. </a:t>
            </a:r>
            <a:endParaRPr sz="2400"/>
          </a:p>
          <a:p>
            <a:pPr indent="-368300" lvl="0" marL="457200" rtl="0" algn="l">
              <a:lnSpc>
                <a:spcPct val="115000"/>
              </a:lnSpc>
              <a:spcBef>
                <a:spcPts val="0"/>
              </a:spcBef>
              <a:spcAft>
                <a:spcPts val="0"/>
              </a:spcAft>
              <a:buSzPts val="2200"/>
              <a:buChar char="●"/>
            </a:pPr>
            <a:r>
              <a:rPr lang="de-DE" sz="2400"/>
              <a:t>Real time Data Integration.</a:t>
            </a:r>
            <a:endParaRPr sz="2400"/>
          </a:p>
          <a:p>
            <a:pPr indent="-368300" lvl="0" marL="457200" rtl="0" algn="l">
              <a:lnSpc>
                <a:spcPct val="115000"/>
              </a:lnSpc>
              <a:spcBef>
                <a:spcPts val="0"/>
              </a:spcBef>
              <a:spcAft>
                <a:spcPts val="0"/>
              </a:spcAft>
              <a:buSzPts val="2200"/>
              <a:buChar char="●"/>
            </a:pPr>
            <a:r>
              <a:rPr lang="de-DE" sz="2400"/>
              <a:t>Collaboration with local authorities for further development </a:t>
            </a:r>
            <a:r>
              <a:rPr lang="de-DE" sz="2400"/>
              <a:t>strategies</a:t>
            </a:r>
            <a:r>
              <a:rPr lang="de-DE" sz="2400"/>
              <a:t>.</a:t>
            </a:r>
            <a:endParaRPr sz="2400"/>
          </a:p>
          <a:p>
            <a:pPr indent="-368300" lvl="0" marL="457200" rtl="0" algn="l">
              <a:lnSpc>
                <a:spcPct val="115000"/>
              </a:lnSpc>
              <a:spcBef>
                <a:spcPts val="0"/>
              </a:spcBef>
              <a:spcAft>
                <a:spcPts val="0"/>
              </a:spcAft>
              <a:buSzPts val="2200"/>
              <a:buChar char="●"/>
            </a:pPr>
            <a:r>
              <a:rPr lang="de-DE" sz="2400"/>
              <a:t>Utilizing the multiple sensors per junctions. </a:t>
            </a:r>
            <a:endParaRPr sz="2400"/>
          </a:p>
          <a:p>
            <a:pPr indent="-368300" lvl="0" marL="457200" rtl="0" algn="l">
              <a:lnSpc>
                <a:spcPct val="115000"/>
              </a:lnSpc>
              <a:spcBef>
                <a:spcPts val="0"/>
              </a:spcBef>
              <a:spcAft>
                <a:spcPts val="0"/>
              </a:spcAft>
              <a:buSzPts val="2200"/>
              <a:buChar char="●"/>
            </a:pPr>
            <a:r>
              <a:rPr lang="de-DE" sz="2400"/>
              <a:t>Adding prediction confidence level.</a:t>
            </a:r>
            <a:endParaRPr sz="2400"/>
          </a:p>
          <a:p>
            <a:pPr indent="-381000" lvl="0" marL="457200" rtl="0" algn="l">
              <a:lnSpc>
                <a:spcPct val="115000"/>
              </a:lnSpc>
              <a:spcBef>
                <a:spcPts val="0"/>
              </a:spcBef>
              <a:spcAft>
                <a:spcPts val="0"/>
              </a:spcAft>
              <a:buSzPts val="2400"/>
              <a:buChar char="●"/>
            </a:pPr>
            <a:r>
              <a:rPr lang="de-DE" sz="2400"/>
              <a:t>Improve model performance by hyperparameter tuning</a:t>
            </a:r>
            <a:endParaRPr sz="2400"/>
          </a:p>
        </p:txBody>
      </p:sp>
      <p:sp>
        <p:nvSpPr>
          <p:cNvPr id="525" name="Google Shape;525;g2af33195001_0_52"/>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b3788cc3e5_3_7"/>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532" name="Google Shape;532;g2b3788cc3e5_3_7"/>
          <p:cNvSpPr txBox="1"/>
          <p:nvPr>
            <p:ph type="ctrTitle"/>
          </p:nvPr>
        </p:nvSpPr>
        <p:spPr>
          <a:xfrm>
            <a:off x="1416000" y="2520000"/>
            <a:ext cx="9360000" cy="1080000"/>
          </a:xfrm>
          <a:prstGeom prst="rect">
            <a:avLst/>
          </a:prstGeom>
        </p:spPr>
        <p:txBody>
          <a:bodyPr anchorCtr="0" anchor="b" bIns="0" lIns="0" spcFirstLastPara="1" rIns="0" wrap="square" tIns="0">
            <a:normAutofit/>
          </a:bodyPr>
          <a:lstStyle/>
          <a:p>
            <a:pPr indent="0" lvl="0" marL="0" rtl="0" algn="ctr">
              <a:spcBef>
                <a:spcPts val="0"/>
              </a:spcBef>
              <a:spcAft>
                <a:spcPts val="0"/>
              </a:spcAft>
              <a:buNone/>
            </a:pPr>
            <a:r>
              <a:rPr lang="de-DE" sz="6600"/>
              <a:t>Thank you!</a:t>
            </a:r>
            <a:endParaRPr sz="6600"/>
          </a:p>
        </p:txBody>
      </p:sp>
      <p:sp>
        <p:nvSpPr>
          <p:cNvPr id="533" name="Google Shape;533;g2b3788cc3e5_3_7"/>
          <p:cNvSpPr txBox="1"/>
          <p:nvPr>
            <p:ph idx="1" type="subTitle"/>
          </p:nvPr>
        </p:nvSpPr>
        <p:spPr>
          <a:xfrm>
            <a:off x="1416000" y="3828050"/>
            <a:ext cx="9360000" cy="1468800"/>
          </a:xfrm>
          <a:prstGeom prst="rect">
            <a:avLst/>
          </a:prstGeom>
        </p:spPr>
        <p:txBody>
          <a:bodyPr anchorCtr="0" anchor="t" bIns="0" lIns="0" spcFirstLastPara="1" rIns="0" wrap="square" tIns="0">
            <a:normAutofit/>
          </a:bodyPr>
          <a:lstStyle/>
          <a:p>
            <a:pPr indent="0" lvl="0" marL="0" rtl="0" algn="ctr">
              <a:spcBef>
                <a:spcPts val="1000"/>
              </a:spcBef>
              <a:spcAft>
                <a:spcPts val="0"/>
              </a:spcAft>
              <a:buNone/>
            </a:pPr>
            <a:r>
              <a:rPr lang="de-DE" sz="4400">
                <a:latin typeface="Caveat"/>
                <a:ea typeface="Caveat"/>
                <a:cs typeface="Caveat"/>
                <a:sym typeface="Caveat"/>
              </a:rPr>
              <a:t>Questions are Welcome</a:t>
            </a:r>
            <a:endParaRPr sz="4400">
              <a:latin typeface="Caveat"/>
              <a:ea typeface="Caveat"/>
              <a:cs typeface="Caveat"/>
              <a:sym typeface="Caveat"/>
            </a:endParaRPr>
          </a:p>
        </p:txBody>
      </p:sp>
      <p:pic>
        <p:nvPicPr>
          <p:cNvPr id="534" name="Google Shape;534;g2b3788cc3e5_3_7"/>
          <p:cNvPicPr preferRelativeResize="0"/>
          <p:nvPr/>
        </p:nvPicPr>
        <p:blipFill rotWithShape="1">
          <a:blip r:embed="rId3">
            <a:alphaModFix/>
          </a:blip>
          <a:srcRect b="0" l="3531" r="3531" t="0"/>
          <a:stretch/>
        </p:blipFill>
        <p:spPr>
          <a:xfrm>
            <a:off x="5293563" y="981063"/>
            <a:ext cx="1604875" cy="1244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g2b57939720a_0_40"/>
          <p:cNvPicPr preferRelativeResize="0"/>
          <p:nvPr/>
        </p:nvPicPr>
        <p:blipFill rotWithShape="1">
          <a:blip r:embed="rId3">
            <a:alphaModFix/>
          </a:blip>
          <a:srcRect b="0" l="0" r="0" t="2827"/>
          <a:stretch/>
        </p:blipFill>
        <p:spPr>
          <a:xfrm>
            <a:off x="0" y="0"/>
            <a:ext cx="12547090"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28ebd4a91fb_0_0"/>
          <p:cNvSpPr txBox="1"/>
          <p:nvPr>
            <p:ph idx="1" type="subTitle"/>
          </p:nvPr>
        </p:nvSpPr>
        <p:spPr>
          <a:xfrm>
            <a:off x="360000" y="1422550"/>
            <a:ext cx="10196100" cy="3632100"/>
          </a:xfrm>
          <a:prstGeom prst="rect">
            <a:avLst/>
          </a:prstGeom>
        </p:spPr>
        <p:txBody>
          <a:bodyPr anchorCtr="0" anchor="t" bIns="0" lIns="0" spcFirstLastPara="1" rIns="0" wrap="square" tIns="0">
            <a:normAutofit fontScale="70000" lnSpcReduction="20000"/>
          </a:bodyPr>
          <a:lstStyle/>
          <a:p>
            <a:pPr indent="0" lvl="0" marL="0" rtl="0" algn="l">
              <a:spcBef>
                <a:spcPts val="1000"/>
              </a:spcBef>
              <a:spcAft>
                <a:spcPts val="0"/>
              </a:spcAft>
              <a:buNone/>
            </a:pPr>
            <a:r>
              <a:rPr lang="de-DE"/>
              <a:t>Datenplattform Darmstadt: </a:t>
            </a:r>
            <a:endParaRPr/>
          </a:p>
          <a:p>
            <a:pPr indent="-308610" lvl="0" marL="457200" rtl="0" algn="l">
              <a:spcBef>
                <a:spcPts val="1000"/>
              </a:spcBef>
              <a:spcAft>
                <a:spcPts val="0"/>
              </a:spcAft>
              <a:buSzPct val="100000"/>
              <a:buChar char="●"/>
            </a:pPr>
            <a:r>
              <a:rPr lang="de-DE"/>
              <a:t>Traffic user interface: </a:t>
            </a:r>
            <a:r>
              <a:rPr lang="de-DE" u="sng">
                <a:solidFill>
                  <a:schemeClr val="hlink"/>
                </a:solidFill>
                <a:hlinkClick r:id="rId3"/>
              </a:rPr>
              <a:t>https://datenplattform.darmstadt.de/#!/map/trafficCongestion</a:t>
            </a:r>
            <a:endParaRPr/>
          </a:p>
          <a:p>
            <a:pPr indent="-308610" lvl="0" marL="457200" rtl="0" algn="l">
              <a:spcBef>
                <a:spcPts val="0"/>
              </a:spcBef>
              <a:spcAft>
                <a:spcPts val="0"/>
              </a:spcAft>
              <a:buSzPct val="100000"/>
              <a:buChar char="●"/>
            </a:pPr>
            <a:r>
              <a:rPr lang="de-DE"/>
              <a:t>open traffic data (dataset, junction plans from slide 15) : </a:t>
            </a:r>
            <a:r>
              <a:rPr lang="de-DE" u="sng">
                <a:solidFill>
                  <a:schemeClr val="hlink"/>
                </a:solidFill>
                <a:hlinkClick r:id="rId4"/>
              </a:rPr>
              <a:t>https://datenplattform.darmstadt.de/verkehr/apps/opendata/#/</a:t>
            </a:r>
            <a:endParaRPr/>
          </a:p>
          <a:p>
            <a:pPr indent="0" lvl="0" marL="0" rtl="0" algn="l">
              <a:spcBef>
                <a:spcPts val="1000"/>
              </a:spcBef>
              <a:spcAft>
                <a:spcPts val="0"/>
              </a:spcAft>
              <a:buNone/>
            </a:pPr>
            <a:r>
              <a:rPr lang="de-DE"/>
              <a:t>other navigation tools</a:t>
            </a:r>
            <a:endParaRPr/>
          </a:p>
          <a:p>
            <a:pPr indent="-308610" lvl="0" marL="457200" rtl="0" algn="l">
              <a:spcBef>
                <a:spcPts val="1000"/>
              </a:spcBef>
              <a:spcAft>
                <a:spcPts val="0"/>
              </a:spcAft>
              <a:buSzPct val="100000"/>
              <a:buChar char="●"/>
            </a:pPr>
            <a:r>
              <a:rPr lang="de-DE" u="sng">
                <a:solidFill>
                  <a:schemeClr val="hlink"/>
                </a:solidFill>
                <a:hlinkClick r:id="rId5"/>
              </a:rPr>
              <a:t>https://www.google.de/maps</a:t>
            </a:r>
            <a:endParaRPr/>
          </a:p>
          <a:p>
            <a:pPr indent="-308610" lvl="0" marL="457200" rtl="0" algn="l">
              <a:spcBef>
                <a:spcPts val="0"/>
              </a:spcBef>
              <a:spcAft>
                <a:spcPts val="0"/>
              </a:spcAft>
              <a:buSzPct val="100000"/>
              <a:buChar char="●"/>
            </a:pPr>
            <a:r>
              <a:rPr lang="de-DE"/>
              <a:t>https://www.waze.com/live-map/</a:t>
            </a:r>
            <a:endParaRPr/>
          </a:p>
          <a:p>
            <a:pPr indent="0" lvl="0" marL="0" rtl="0" algn="l">
              <a:spcBef>
                <a:spcPts val="1000"/>
              </a:spcBef>
              <a:spcAft>
                <a:spcPts val="0"/>
              </a:spcAft>
              <a:buNone/>
            </a:pPr>
            <a:r>
              <a:rPr lang="de-DE"/>
              <a:t>logos have been taken from the corresponding vendor homepage</a:t>
            </a:r>
            <a:endParaRPr/>
          </a:p>
          <a:p>
            <a:pPr indent="0" lvl="0" marL="0" rtl="0" algn="l">
              <a:spcBef>
                <a:spcPts val="1000"/>
              </a:spcBef>
              <a:spcAft>
                <a:spcPts val="0"/>
              </a:spcAft>
              <a:buNone/>
            </a:pPr>
            <a:r>
              <a:rPr lang="de-DE"/>
              <a:t>icons: </a:t>
            </a:r>
            <a:endParaRPr/>
          </a:p>
          <a:p>
            <a:pPr indent="-308610" lvl="0" marL="457200" rtl="0" algn="l">
              <a:spcBef>
                <a:spcPts val="1000"/>
              </a:spcBef>
              <a:spcAft>
                <a:spcPts val="0"/>
              </a:spcAft>
              <a:buSzPct val="100000"/>
              <a:buChar char="●"/>
            </a:pPr>
            <a:r>
              <a:rPr lang="de-DE"/>
              <a:t>&lt;a href="https://www.flaticon.com/free-icons/machine-learning" title="machine learning icons"&gt;Machine learning icons created by VectorPortal - Flaticon&lt;/a&gt;</a:t>
            </a:r>
            <a:endParaRPr/>
          </a:p>
          <a:p>
            <a:pPr indent="-308610" lvl="0" marL="457200" rtl="0" algn="l">
              <a:spcBef>
                <a:spcPts val="0"/>
              </a:spcBef>
              <a:spcAft>
                <a:spcPts val="0"/>
              </a:spcAft>
              <a:buSzPct val="100000"/>
              <a:buChar char="●"/>
            </a:pPr>
            <a:r>
              <a:rPr lang="de-DE"/>
              <a:t>&lt;a href="https://www.flaticon.com/free-icons/sensor" title="sensor icons"&gt;Sensor icons created by Freepik - Flaticon&lt;/a&gt;</a:t>
            </a:r>
            <a:endParaRPr/>
          </a:p>
          <a:p>
            <a:pPr indent="-308610" lvl="0" marL="457200" rtl="0" algn="l">
              <a:spcBef>
                <a:spcPts val="0"/>
              </a:spcBef>
              <a:spcAft>
                <a:spcPts val="0"/>
              </a:spcAft>
              <a:buSzPct val="100000"/>
              <a:buChar char="●"/>
            </a:pPr>
            <a:r>
              <a:rPr lang="de-DE"/>
              <a:t>&lt;a </a:t>
            </a:r>
            <a:r>
              <a:rPr lang="de-DE"/>
              <a:t>href="https://www.flaticon.com/free-icons/forecast" title="forecast icons"&gt;Forecast icons created by Parzival’ 1997 - Flaticon&lt;/a&gt;</a:t>
            </a:r>
            <a:endParaRPr/>
          </a:p>
          <a:p>
            <a:pPr indent="-308610" lvl="0" marL="457200" rtl="0" algn="l">
              <a:spcBef>
                <a:spcPts val="0"/>
              </a:spcBef>
              <a:spcAft>
                <a:spcPts val="0"/>
              </a:spcAft>
              <a:buSzPct val="100000"/>
              <a:buChar char="●"/>
            </a:pPr>
            <a:r>
              <a:rPr lang="de-DE"/>
              <a:t>&lt;a href="https://www.flaticon.com/free-icons/female" title="female icons"&gt;Female icons created by juicy_fish - Flaticon&lt;/a&gt;</a:t>
            </a:r>
            <a:endParaRPr/>
          </a:p>
          <a:p>
            <a:pPr indent="-308610" lvl="0" marL="457200" rtl="0" algn="l">
              <a:spcBef>
                <a:spcPts val="0"/>
              </a:spcBef>
              <a:spcAft>
                <a:spcPts val="0"/>
              </a:spcAft>
              <a:buSzPct val="100000"/>
              <a:buChar char="●"/>
            </a:pPr>
            <a:r>
              <a:rPr lang="de-DE"/>
              <a:t>&lt;a href="https://www.flaticon.com/free-icons/bus" title="bus icons"&gt;Bus icons created by Freepik - Flaticon&lt;/a&gt;</a:t>
            </a:r>
            <a:endParaRPr/>
          </a:p>
          <a:p>
            <a:pPr indent="-308610" lvl="0" marL="457200" rtl="0" algn="l">
              <a:spcBef>
                <a:spcPts val="0"/>
              </a:spcBef>
              <a:spcAft>
                <a:spcPts val="0"/>
              </a:spcAft>
              <a:buSzPct val="100000"/>
              <a:buChar char="●"/>
            </a:pPr>
            <a:r>
              <a:rPr lang="de-DE"/>
              <a:t>&lt;a href="https://www.flaticon.com/free-icons/bus" title="bus icons"&gt;Bus icons created by kumakamu - Flaticon&lt;/a&gt;</a:t>
            </a:r>
            <a:endParaRPr/>
          </a:p>
          <a:p>
            <a:pPr indent="-308610" lvl="0" marL="457200" rtl="0" algn="l">
              <a:spcBef>
                <a:spcPts val="0"/>
              </a:spcBef>
              <a:spcAft>
                <a:spcPts val="0"/>
              </a:spcAft>
              <a:buSzPct val="100000"/>
              <a:buChar char="●"/>
            </a:pPr>
            <a:r>
              <a:rPr lang="de-DE"/>
              <a:t>&lt;a href="https://www.flaticon.com/free-icons/architect" title="architect icons"&gt;Architect icons created by khld939 - Flaticon&lt;/a&gt;</a:t>
            </a:r>
            <a:endParaRPr/>
          </a:p>
          <a:p>
            <a:pPr indent="-308610" lvl="0" marL="457200" rtl="0" algn="l">
              <a:spcBef>
                <a:spcPts val="0"/>
              </a:spcBef>
              <a:spcAft>
                <a:spcPts val="0"/>
              </a:spcAft>
              <a:buSzPct val="100000"/>
              <a:buChar char="●"/>
            </a:pPr>
            <a:r>
              <a:rPr lang="de-DE"/>
              <a:t>&lt;a href="https://www.flaticon.com/free-icons/car" title="car icons"&gt;Car icons created by Kiranshastry - Flaticon&lt;/a&gt;</a:t>
            </a:r>
            <a:endParaRPr/>
          </a:p>
        </p:txBody>
      </p:sp>
      <p:sp>
        <p:nvSpPr>
          <p:cNvPr id="547" name="Google Shape;547;g28ebd4a91fb_0_0"/>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548" name="Google Shape;548;g28ebd4a91fb_0_0"/>
          <p:cNvSpPr txBox="1"/>
          <p:nvPr>
            <p:ph idx="4294967295" type="title"/>
          </p:nvPr>
        </p:nvSpPr>
        <p:spPr>
          <a:xfrm>
            <a:off x="360000" y="736678"/>
            <a:ext cx="8976000" cy="543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Image 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b3788cc3e5_4_0"/>
          <p:cNvSpPr txBox="1"/>
          <p:nvPr>
            <p:ph type="title"/>
          </p:nvPr>
        </p:nvSpPr>
        <p:spPr>
          <a:xfrm>
            <a:off x="3792275" y="703825"/>
            <a:ext cx="6274800" cy="10800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de-DE"/>
              <a:t>Backup slides	</a:t>
            </a:r>
            <a:endParaRPr/>
          </a:p>
        </p:txBody>
      </p:sp>
      <p:sp>
        <p:nvSpPr>
          <p:cNvPr id="555" name="Google Shape;555;g2b3788cc3e5_4_0"/>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b57939720a_0_0"/>
          <p:cNvSpPr txBox="1"/>
          <p:nvPr>
            <p:ph type="title"/>
          </p:nvPr>
        </p:nvSpPr>
        <p:spPr>
          <a:xfrm>
            <a:off x="360000" y="736682"/>
            <a:ext cx="89760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sz="3100"/>
              <a:t>EDA plots</a:t>
            </a:r>
            <a:endParaRPr sz="3100"/>
          </a:p>
        </p:txBody>
      </p:sp>
      <p:sp>
        <p:nvSpPr>
          <p:cNvPr id="562" name="Google Shape;562;g2b57939720a_0_0"/>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563" name="Google Shape;563;g2b57939720a_0_0"/>
          <p:cNvPicPr preferRelativeResize="0"/>
          <p:nvPr/>
        </p:nvPicPr>
        <p:blipFill>
          <a:blip r:embed="rId3">
            <a:alphaModFix/>
          </a:blip>
          <a:stretch>
            <a:fillRect/>
          </a:stretch>
        </p:blipFill>
        <p:spPr>
          <a:xfrm>
            <a:off x="156000" y="2514274"/>
            <a:ext cx="11879999" cy="3524001"/>
          </a:xfrm>
          <a:prstGeom prst="rect">
            <a:avLst/>
          </a:prstGeom>
          <a:noFill/>
          <a:ln>
            <a:noFill/>
          </a:ln>
        </p:spPr>
      </p:pic>
      <p:sp>
        <p:nvSpPr>
          <p:cNvPr id="564" name="Google Shape;564;g2b57939720a_0_0"/>
          <p:cNvSpPr txBox="1"/>
          <p:nvPr/>
        </p:nvSpPr>
        <p:spPr>
          <a:xfrm>
            <a:off x="360000" y="1531275"/>
            <a:ext cx="11676000" cy="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2000">
                <a:solidFill>
                  <a:schemeClr val="dk1"/>
                </a:solidFill>
              </a:rPr>
              <a:t>average vehicle flow per year</a:t>
            </a:r>
            <a:endParaRPr sz="20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b57939720a_0_9"/>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pic>
        <p:nvPicPr>
          <p:cNvPr id="571" name="Google Shape;571;g2b57939720a_0_9"/>
          <p:cNvPicPr preferRelativeResize="0"/>
          <p:nvPr/>
        </p:nvPicPr>
        <p:blipFill>
          <a:blip r:embed="rId3">
            <a:alphaModFix/>
          </a:blip>
          <a:stretch>
            <a:fillRect/>
          </a:stretch>
        </p:blipFill>
        <p:spPr>
          <a:xfrm>
            <a:off x="967050" y="89725"/>
            <a:ext cx="8526976" cy="6392226"/>
          </a:xfrm>
          <a:prstGeom prst="rect">
            <a:avLst/>
          </a:prstGeom>
          <a:noFill/>
          <a:ln>
            <a:noFill/>
          </a:ln>
        </p:spPr>
      </p:pic>
      <p:sp>
        <p:nvSpPr>
          <p:cNvPr id="572" name="Google Shape;572;g2b57939720a_0_9"/>
          <p:cNvSpPr txBox="1"/>
          <p:nvPr/>
        </p:nvSpPr>
        <p:spPr>
          <a:xfrm>
            <a:off x="10226850" y="2296625"/>
            <a:ext cx="1739100" cy="3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DE" sz="2000">
                <a:solidFill>
                  <a:schemeClr val="dk1"/>
                </a:solidFill>
              </a:rPr>
              <a:t>Average vehicle flow for different weekdays and different months</a:t>
            </a:r>
            <a:endParaRPr b="1" sz="2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b57939720a_0_19"/>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graphicFrame>
        <p:nvGraphicFramePr>
          <p:cNvPr id="579" name="Google Shape;579;g2b57939720a_0_19"/>
          <p:cNvGraphicFramePr/>
          <p:nvPr/>
        </p:nvGraphicFramePr>
        <p:xfrm>
          <a:off x="1083863" y="1816675"/>
          <a:ext cx="3000000" cy="3000000"/>
        </p:xfrm>
        <a:graphic>
          <a:graphicData uri="http://schemas.openxmlformats.org/drawingml/2006/table">
            <a:tbl>
              <a:tblPr>
                <a:noFill/>
                <a:tableStyleId>{C006D210-CBF6-479C-8922-4EDDB22B3F89}</a:tableStyleId>
              </a:tblPr>
              <a:tblGrid>
                <a:gridCol w="1513375"/>
                <a:gridCol w="1469600"/>
                <a:gridCol w="1163000"/>
                <a:gridCol w="1458625"/>
                <a:gridCol w="1381975"/>
                <a:gridCol w="670375"/>
                <a:gridCol w="2367325"/>
              </a:tblGrid>
              <a:tr h="829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de-DE"/>
                        <a:t>MAE </a:t>
                      </a:r>
                      <a:endParaRPr/>
                    </a:p>
                    <a:p>
                      <a:pPr indent="0" lvl="0" marL="0" rtl="0" algn="ctr">
                        <a:spcBef>
                          <a:spcPts val="0"/>
                        </a:spcBef>
                        <a:spcAft>
                          <a:spcPts val="0"/>
                        </a:spcAft>
                        <a:buNone/>
                      </a:pPr>
                      <a:r>
                        <a:rPr lang="de-DE"/>
                        <a:t>(Mean Absolute Error)</a:t>
                      </a:r>
                      <a:endParaRPr/>
                    </a:p>
                  </a:txBody>
                  <a:tcPr marT="91425" marB="91425" marR="91425" marL="91425"/>
                </a:tc>
                <a:tc>
                  <a:txBody>
                    <a:bodyPr/>
                    <a:lstStyle/>
                    <a:p>
                      <a:pPr indent="0" lvl="0" marL="0" rtl="0" algn="ctr">
                        <a:spcBef>
                          <a:spcPts val="0"/>
                        </a:spcBef>
                        <a:spcAft>
                          <a:spcPts val="0"/>
                        </a:spcAft>
                        <a:buNone/>
                      </a:pPr>
                      <a:r>
                        <a:rPr lang="de-DE"/>
                        <a:t>MAE as percentage</a:t>
                      </a:r>
                      <a:endParaRPr/>
                    </a:p>
                  </a:txBody>
                  <a:tcPr marT="91425" marB="91425" marR="91425" marL="91425"/>
                </a:tc>
                <a:tc>
                  <a:txBody>
                    <a:bodyPr/>
                    <a:lstStyle/>
                    <a:p>
                      <a:pPr indent="0" lvl="0" marL="0" rtl="0" algn="ctr">
                        <a:spcBef>
                          <a:spcPts val="0"/>
                        </a:spcBef>
                        <a:spcAft>
                          <a:spcPts val="0"/>
                        </a:spcAft>
                        <a:buNone/>
                      </a:pPr>
                      <a:r>
                        <a:rPr lang="de-DE"/>
                        <a:t>MSE </a:t>
                      </a:r>
                      <a:endParaRPr/>
                    </a:p>
                    <a:p>
                      <a:pPr indent="0" lvl="0" marL="0" rtl="0" algn="ctr">
                        <a:spcBef>
                          <a:spcPts val="0"/>
                        </a:spcBef>
                        <a:spcAft>
                          <a:spcPts val="0"/>
                        </a:spcAft>
                        <a:buNone/>
                      </a:pPr>
                      <a:r>
                        <a:rPr lang="de-DE"/>
                        <a:t>(Mean Squared Error)</a:t>
                      </a:r>
                      <a:endParaRPr/>
                    </a:p>
                  </a:txBody>
                  <a:tcPr marT="91425" marB="91425" marR="91425" marL="91425"/>
                </a:tc>
                <a:tc>
                  <a:txBody>
                    <a:bodyPr/>
                    <a:lstStyle/>
                    <a:p>
                      <a:pPr indent="0" lvl="0" marL="0" rtl="0" algn="ctr">
                        <a:spcBef>
                          <a:spcPts val="0"/>
                        </a:spcBef>
                        <a:spcAft>
                          <a:spcPts val="0"/>
                        </a:spcAft>
                        <a:buNone/>
                      </a:pPr>
                      <a:r>
                        <a:rPr lang="de-DE"/>
                        <a:t>RMSE </a:t>
                      </a:r>
                      <a:endParaRPr/>
                    </a:p>
                    <a:p>
                      <a:pPr indent="0" lvl="0" marL="0" rtl="0" algn="ctr">
                        <a:spcBef>
                          <a:spcPts val="0"/>
                        </a:spcBef>
                        <a:spcAft>
                          <a:spcPts val="0"/>
                        </a:spcAft>
                        <a:buNone/>
                      </a:pPr>
                      <a:r>
                        <a:rPr lang="de-DE"/>
                        <a:t>(Root Mean Squared Error)</a:t>
                      </a:r>
                      <a:endParaRPr/>
                    </a:p>
                  </a:txBody>
                  <a:tcPr marT="91425" marB="91425" marR="91425" marL="91425"/>
                </a:tc>
                <a:tc>
                  <a:txBody>
                    <a:bodyPr/>
                    <a:lstStyle/>
                    <a:p>
                      <a:pPr indent="0" lvl="0" marL="0" rtl="0" algn="ctr">
                        <a:spcBef>
                          <a:spcPts val="0"/>
                        </a:spcBef>
                        <a:spcAft>
                          <a:spcPts val="0"/>
                        </a:spcAft>
                        <a:buNone/>
                      </a:pPr>
                      <a:r>
                        <a:rPr lang="de-DE"/>
                        <a:t>R²</a:t>
                      </a:r>
                      <a:endParaRPr/>
                    </a:p>
                  </a:txBody>
                  <a:tcPr marT="91425" marB="91425" marR="91425" marL="91425"/>
                </a:tc>
                <a:tc>
                  <a:txBody>
                    <a:bodyPr/>
                    <a:lstStyle/>
                    <a:p>
                      <a:pPr indent="0" lvl="0" marL="0" rtl="0" algn="ctr">
                        <a:spcBef>
                          <a:spcPts val="0"/>
                        </a:spcBef>
                        <a:spcAft>
                          <a:spcPts val="0"/>
                        </a:spcAft>
                        <a:buNone/>
                      </a:pPr>
                      <a:r>
                        <a:rPr lang="de-DE"/>
                        <a:t>SMAPE </a:t>
                      </a:r>
                      <a:endParaRPr/>
                    </a:p>
                    <a:p>
                      <a:pPr indent="0" lvl="0" marL="0" rtl="0" algn="ctr">
                        <a:spcBef>
                          <a:spcPts val="0"/>
                        </a:spcBef>
                        <a:spcAft>
                          <a:spcPts val="0"/>
                        </a:spcAft>
                        <a:buNone/>
                      </a:pPr>
                      <a:r>
                        <a:rPr lang="de-DE"/>
                        <a:t>(Symmetric Mean Absolute Percentage Error)</a:t>
                      </a:r>
                      <a:endParaRPr/>
                    </a:p>
                  </a:txBody>
                  <a:tcPr marT="91425" marB="91425" marR="91425" marL="91425"/>
                </a:tc>
              </a:tr>
              <a:tr h="399425">
                <a:tc>
                  <a:txBody>
                    <a:bodyPr/>
                    <a:lstStyle/>
                    <a:p>
                      <a:pPr indent="0" lvl="0" marL="0" rtl="0" algn="l">
                        <a:spcBef>
                          <a:spcPts val="0"/>
                        </a:spcBef>
                        <a:spcAft>
                          <a:spcPts val="0"/>
                        </a:spcAft>
                        <a:buNone/>
                      </a:pPr>
                      <a:r>
                        <a:rPr lang="de-DE"/>
                        <a:t>Random Forest</a:t>
                      </a:r>
                      <a:endParaRPr/>
                    </a:p>
                  </a:txBody>
                  <a:tcPr marT="91425" marB="91425" marR="91425" marL="91425"/>
                </a:tc>
                <a:tc>
                  <a:txBody>
                    <a:bodyPr/>
                    <a:lstStyle/>
                    <a:p>
                      <a:pPr indent="0" lvl="0" marL="0" rtl="0" algn="ctr">
                        <a:spcBef>
                          <a:spcPts val="0"/>
                        </a:spcBef>
                        <a:spcAft>
                          <a:spcPts val="0"/>
                        </a:spcAft>
                        <a:buNone/>
                      </a:pPr>
                      <a:r>
                        <a:rPr lang="de-DE"/>
                        <a:t>3.834</a:t>
                      </a:r>
                      <a:endParaRPr/>
                    </a:p>
                  </a:txBody>
                  <a:tcPr marT="91425" marB="91425" marR="91425" marL="91425"/>
                </a:tc>
                <a:tc>
                  <a:txBody>
                    <a:bodyPr/>
                    <a:lstStyle/>
                    <a:p>
                      <a:pPr indent="0" lvl="0" marL="0" rtl="0" algn="ctr">
                        <a:spcBef>
                          <a:spcPts val="0"/>
                        </a:spcBef>
                        <a:spcAft>
                          <a:spcPts val="0"/>
                        </a:spcAft>
                        <a:buNone/>
                      </a:pPr>
                      <a:r>
                        <a:rPr lang="de-DE"/>
                        <a:t>16.76 %</a:t>
                      </a:r>
                      <a:endParaRPr/>
                    </a:p>
                  </a:txBody>
                  <a:tcPr marT="91425" marB="91425" marR="91425" marL="91425"/>
                </a:tc>
                <a:tc>
                  <a:txBody>
                    <a:bodyPr/>
                    <a:lstStyle/>
                    <a:p>
                      <a:pPr indent="0" lvl="0" marL="0" rtl="0" algn="ctr">
                        <a:spcBef>
                          <a:spcPts val="0"/>
                        </a:spcBef>
                        <a:spcAft>
                          <a:spcPts val="0"/>
                        </a:spcAft>
                        <a:buNone/>
                      </a:pPr>
                      <a:r>
                        <a:rPr lang="de-DE"/>
                        <a:t>60.10</a:t>
                      </a:r>
                      <a:endParaRPr/>
                    </a:p>
                  </a:txBody>
                  <a:tcPr marT="91425" marB="91425" marR="91425" marL="91425"/>
                </a:tc>
                <a:tc>
                  <a:txBody>
                    <a:bodyPr/>
                    <a:lstStyle/>
                    <a:p>
                      <a:pPr indent="0" lvl="0" marL="0" rtl="0" algn="ctr">
                        <a:spcBef>
                          <a:spcPts val="0"/>
                        </a:spcBef>
                        <a:spcAft>
                          <a:spcPts val="0"/>
                        </a:spcAft>
                        <a:buNone/>
                      </a:pPr>
                      <a:r>
                        <a:rPr lang="de-DE"/>
                        <a:t>7.75</a:t>
                      </a:r>
                      <a:endParaRPr/>
                    </a:p>
                  </a:txBody>
                  <a:tcPr marT="91425" marB="91425" marR="91425" marL="91425"/>
                </a:tc>
                <a:tc>
                  <a:txBody>
                    <a:bodyPr/>
                    <a:lstStyle/>
                    <a:p>
                      <a:pPr indent="0" lvl="0" marL="0" rtl="0" algn="ctr">
                        <a:spcBef>
                          <a:spcPts val="0"/>
                        </a:spcBef>
                        <a:spcAft>
                          <a:spcPts val="0"/>
                        </a:spcAft>
                        <a:buNone/>
                      </a:pPr>
                      <a:r>
                        <a:rPr lang="de-DE"/>
                        <a:t>0.94</a:t>
                      </a:r>
                      <a:endParaRPr/>
                    </a:p>
                  </a:txBody>
                  <a:tcPr marT="91425" marB="91425" marR="91425" marL="91425"/>
                </a:tc>
                <a:tc>
                  <a:txBody>
                    <a:bodyPr/>
                    <a:lstStyle/>
                    <a:p>
                      <a:pPr indent="0" lvl="0" marL="0" rtl="0" algn="ctr">
                        <a:spcBef>
                          <a:spcPts val="0"/>
                        </a:spcBef>
                        <a:spcAft>
                          <a:spcPts val="0"/>
                        </a:spcAft>
                        <a:buNone/>
                      </a:pPr>
                      <a:r>
                        <a:rPr lang="de-DE"/>
                        <a:t>102.21 %</a:t>
                      </a:r>
                      <a:endParaRPr/>
                    </a:p>
                  </a:txBody>
                  <a:tcPr marT="91425" marB="91425" marR="91425" marL="91425"/>
                </a:tc>
              </a:tr>
              <a:tr h="399425">
                <a:tc>
                  <a:txBody>
                    <a:bodyPr/>
                    <a:lstStyle/>
                    <a:p>
                      <a:pPr indent="0" lvl="0" marL="0" rtl="0" algn="l">
                        <a:spcBef>
                          <a:spcPts val="0"/>
                        </a:spcBef>
                        <a:spcAft>
                          <a:spcPts val="0"/>
                        </a:spcAft>
                        <a:buNone/>
                      </a:pPr>
                      <a:r>
                        <a:rPr lang="de-DE"/>
                        <a:t>CatBoost</a:t>
                      </a:r>
                      <a:endParaRPr/>
                    </a:p>
                  </a:txBody>
                  <a:tcPr marT="91425" marB="91425" marR="91425" marL="91425"/>
                </a:tc>
                <a:tc>
                  <a:txBody>
                    <a:bodyPr/>
                    <a:lstStyle/>
                    <a:p>
                      <a:pPr indent="0" lvl="0" marL="0" rtl="0" algn="ctr">
                        <a:spcBef>
                          <a:spcPts val="0"/>
                        </a:spcBef>
                        <a:spcAft>
                          <a:spcPts val="0"/>
                        </a:spcAft>
                        <a:buNone/>
                      </a:pPr>
                      <a:r>
                        <a:rPr lang="de-DE"/>
                        <a:t>4.10</a:t>
                      </a:r>
                      <a:endParaRPr/>
                    </a:p>
                  </a:txBody>
                  <a:tcPr marT="91425" marB="91425" marR="91425" marL="91425"/>
                </a:tc>
                <a:tc>
                  <a:txBody>
                    <a:bodyPr/>
                    <a:lstStyle/>
                    <a:p>
                      <a:pPr indent="0" lvl="0" marL="0" rtl="0" algn="ctr">
                        <a:spcBef>
                          <a:spcPts val="0"/>
                        </a:spcBef>
                        <a:spcAft>
                          <a:spcPts val="0"/>
                        </a:spcAft>
                        <a:buNone/>
                      </a:pPr>
                      <a:r>
                        <a:rPr lang="de-DE"/>
                        <a:t>17.93 %</a:t>
                      </a:r>
                      <a:endParaRPr/>
                    </a:p>
                  </a:txBody>
                  <a:tcPr marT="91425" marB="91425" marR="91425" marL="91425"/>
                </a:tc>
                <a:tc>
                  <a:txBody>
                    <a:bodyPr/>
                    <a:lstStyle/>
                    <a:p>
                      <a:pPr indent="0" lvl="0" marL="0" rtl="0" algn="ctr">
                        <a:spcBef>
                          <a:spcPts val="0"/>
                        </a:spcBef>
                        <a:spcAft>
                          <a:spcPts val="0"/>
                        </a:spcAft>
                        <a:buNone/>
                      </a:pPr>
                      <a:r>
                        <a:rPr lang="de-DE"/>
                        <a:t>60.27</a:t>
                      </a:r>
                      <a:endParaRPr/>
                    </a:p>
                  </a:txBody>
                  <a:tcPr marT="91425" marB="91425" marR="91425" marL="91425"/>
                </a:tc>
                <a:tc>
                  <a:txBody>
                    <a:bodyPr/>
                    <a:lstStyle/>
                    <a:p>
                      <a:pPr indent="0" lvl="0" marL="0" rtl="0" algn="ctr">
                        <a:spcBef>
                          <a:spcPts val="0"/>
                        </a:spcBef>
                        <a:spcAft>
                          <a:spcPts val="0"/>
                        </a:spcAft>
                        <a:buNone/>
                      </a:pPr>
                      <a:r>
                        <a:rPr lang="de-DE"/>
                        <a:t>7.76</a:t>
                      </a:r>
                      <a:endParaRPr/>
                    </a:p>
                  </a:txBody>
                  <a:tcPr marT="91425" marB="91425" marR="91425" marL="91425"/>
                </a:tc>
                <a:tc>
                  <a:txBody>
                    <a:bodyPr/>
                    <a:lstStyle/>
                    <a:p>
                      <a:pPr indent="0" lvl="0" marL="0" rtl="0" algn="ctr">
                        <a:spcBef>
                          <a:spcPts val="0"/>
                        </a:spcBef>
                        <a:spcAft>
                          <a:spcPts val="0"/>
                        </a:spcAft>
                        <a:buNone/>
                      </a:pPr>
                      <a:r>
                        <a:rPr lang="de-DE"/>
                        <a:t>0.94</a:t>
                      </a:r>
                      <a:endParaRPr/>
                    </a:p>
                  </a:txBody>
                  <a:tcPr marT="91425" marB="91425" marR="91425" marL="91425"/>
                </a:tc>
                <a:tc>
                  <a:txBody>
                    <a:bodyPr/>
                    <a:lstStyle/>
                    <a:p>
                      <a:pPr indent="0" lvl="0" marL="0" rtl="0" algn="ctr">
                        <a:spcBef>
                          <a:spcPts val="0"/>
                        </a:spcBef>
                        <a:spcAft>
                          <a:spcPts val="0"/>
                        </a:spcAft>
                        <a:buNone/>
                      </a:pPr>
                      <a:r>
                        <a:rPr lang="de-DE"/>
                        <a:t>102.72 %</a:t>
                      </a:r>
                      <a:endParaRPr/>
                    </a:p>
                  </a:txBody>
                  <a:tcPr marT="91425" marB="91425" marR="91425" marL="91425"/>
                </a:tc>
              </a:tr>
              <a:tr h="399425">
                <a:tc>
                  <a:txBody>
                    <a:bodyPr/>
                    <a:lstStyle/>
                    <a:p>
                      <a:pPr indent="0" lvl="0" marL="0" rtl="0" algn="l">
                        <a:spcBef>
                          <a:spcPts val="0"/>
                        </a:spcBef>
                        <a:spcAft>
                          <a:spcPts val="0"/>
                        </a:spcAft>
                        <a:buNone/>
                      </a:pPr>
                      <a:r>
                        <a:rPr lang="de-DE"/>
                        <a:t>LightGBM</a:t>
                      </a:r>
                      <a:endParaRPr/>
                    </a:p>
                  </a:txBody>
                  <a:tcPr marT="91425" marB="91425" marR="91425" marL="91425"/>
                </a:tc>
                <a:tc>
                  <a:txBody>
                    <a:bodyPr/>
                    <a:lstStyle/>
                    <a:p>
                      <a:pPr indent="0" lvl="0" marL="0" rtl="0" algn="ctr">
                        <a:spcBef>
                          <a:spcPts val="0"/>
                        </a:spcBef>
                        <a:spcAft>
                          <a:spcPts val="0"/>
                        </a:spcAft>
                        <a:buNone/>
                      </a:pPr>
                      <a:r>
                        <a:rPr lang="de-DE"/>
                        <a:t>4.069</a:t>
                      </a:r>
                      <a:endParaRPr/>
                    </a:p>
                  </a:txBody>
                  <a:tcPr marT="91425" marB="91425" marR="91425" marL="91425"/>
                </a:tc>
                <a:tc>
                  <a:txBody>
                    <a:bodyPr/>
                    <a:lstStyle/>
                    <a:p>
                      <a:pPr indent="0" lvl="0" marL="0" rtl="0" algn="ctr">
                        <a:spcBef>
                          <a:spcPts val="0"/>
                        </a:spcBef>
                        <a:spcAft>
                          <a:spcPts val="0"/>
                        </a:spcAft>
                        <a:buNone/>
                      </a:pPr>
                      <a:r>
                        <a:rPr lang="de-DE"/>
                        <a:t>17.98 %</a:t>
                      </a:r>
                      <a:endParaRPr/>
                    </a:p>
                  </a:txBody>
                  <a:tcPr marT="91425" marB="91425" marR="91425" marL="91425"/>
                </a:tc>
                <a:tc>
                  <a:txBody>
                    <a:bodyPr/>
                    <a:lstStyle/>
                    <a:p>
                      <a:pPr indent="0" lvl="0" marL="0" rtl="0" algn="ctr">
                        <a:spcBef>
                          <a:spcPts val="0"/>
                        </a:spcBef>
                        <a:spcAft>
                          <a:spcPts val="0"/>
                        </a:spcAft>
                        <a:buNone/>
                      </a:pPr>
                      <a:r>
                        <a:rPr lang="de-DE"/>
                        <a:t>63.28</a:t>
                      </a:r>
                      <a:endParaRPr/>
                    </a:p>
                  </a:txBody>
                  <a:tcPr marT="91425" marB="91425" marR="91425" marL="91425"/>
                </a:tc>
                <a:tc>
                  <a:txBody>
                    <a:bodyPr/>
                    <a:lstStyle/>
                    <a:p>
                      <a:pPr indent="0" lvl="0" marL="0" rtl="0" algn="ctr">
                        <a:spcBef>
                          <a:spcPts val="0"/>
                        </a:spcBef>
                        <a:spcAft>
                          <a:spcPts val="0"/>
                        </a:spcAft>
                        <a:buNone/>
                      </a:pPr>
                      <a:r>
                        <a:rPr lang="de-DE"/>
                        <a:t>7.95</a:t>
                      </a:r>
                      <a:endParaRPr/>
                    </a:p>
                  </a:txBody>
                  <a:tcPr marT="91425" marB="91425" marR="91425" marL="91425"/>
                </a:tc>
                <a:tc>
                  <a:txBody>
                    <a:bodyPr/>
                    <a:lstStyle/>
                    <a:p>
                      <a:pPr indent="0" lvl="0" marL="0" rtl="0" algn="ctr">
                        <a:spcBef>
                          <a:spcPts val="0"/>
                        </a:spcBef>
                        <a:spcAft>
                          <a:spcPts val="0"/>
                        </a:spcAft>
                        <a:buNone/>
                      </a:pPr>
                      <a:r>
                        <a:rPr lang="de-DE"/>
                        <a:t>0.94</a:t>
                      </a:r>
                      <a:endParaRPr/>
                    </a:p>
                  </a:txBody>
                  <a:tcPr marT="91425" marB="91425" marR="91425" marL="91425"/>
                </a:tc>
                <a:tc>
                  <a:txBody>
                    <a:bodyPr/>
                    <a:lstStyle/>
                    <a:p>
                      <a:pPr indent="0" lvl="0" marL="0" rtl="0" algn="ctr">
                        <a:spcBef>
                          <a:spcPts val="0"/>
                        </a:spcBef>
                        <a:spcAft>
                          <a:spcPts val="0"/>
                        </a:spcAft>
                        <a:buNone/>
                      </a:pPr>
                      <a:r>
                        <a:rPr lang="de-DE"/>
                        <a:t>102.72 %</a:t>
                      </a:r>
                      <a:endParaRPr/>
                    </a:p>
                  </a:txBody>
                  <a:tcPr marT="91425" marB="91425" marR="91425" marL="91425"/>
                </a:tc>
              </a:tr>
            </a:tbl>
          </a:graphicData>
        </a:graphic>
      </p:graphicFrame>
      <p:sp>
        <p:nvSpPr>
          <p:cNvPr id="580" name="Google Shape;580;g2b57939720a_0_19"/>
          <p:cNvSpPr txBox="1"/>
          <p:nvPr>
            <p:ph type="title"/>
          </p:nvPr>
        </p:nvSpPr>
        <p:spPr>
          <a:xfrm>
            <a:off x="360000" y="736682"/>
            <a:ext cx="8976000" cy="10800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de-DE" sz="3100"/>
              <a:t>more detailed metrics for RandomForest, CatBoost and LightGBM </a:t>
            </a:r>
            <a:endParaRPr sz="3100"/>
          </a:p>
        </p:txBody>
      </p:sp>
      <p:pic>
        <p:nvPicPr>
          <p:cNvPr id="581" name="Google Shape;581;g2b57939720a_0_19"/>
          <p:cNvPicPr preferRelativeResize="0"/>
          <p:nvPr/>
        </p:nvPicPr>
        <p:blipFill>
          <a:blip r:embed="rId3">
            <a:alphaModFix/>
          </a:blip>
          <a:stretch>
            <a:fillRect/>
          </a:stretch>
        </p:blipFill>
        <p:spPr>
          <a:xfrm>
            <a:off x="952477" y="4073550"/>
            <a:ext cx="4234772" cy="1522692"/>
          </a:xfrm>
          <a:prstGeom prst="rect">
            <a:avLst/>
          </a:prstGeom>
          <a:noFill/>
          <a:ln>
            <a:noFill/>
          </a:ln>
        </p:spPr>
      </p:pic>
      <p:pic>
        <p:nvPicPr>
          <p:cNvPr id="582" name="Google Shape;582;g2b57939720a_0_19"/>
          <p:cNvPicPr preferRelativeResize="0"/>
          <p:nvPr/>
        </p:nvPicPr>
        <p:blipFill rotWithShape="1">
          <a:blip r:embed="rId4">
            <a:alphaModFix/>
          </a:blip>
          <a:srcRect b="0" l="0" r="0" t="16984"/>
          <a:stretch/>
        </p:blipFill>
        <p:spPr>
          <a:xfrm>
            <a:off x="1126831" y="5596252"/>
            <a:ext cx="6051549" cy="667300"/>
          </a:xfrm>
          <a:prstGeom prst="rect">
            <a:avLst/>
          </a:prstGeom>
          <a:noFill/>
          <a:ln>
            <a:noFill/>
          </a:ln>
        </p:spPr>
      </p:pic>
      <p:pic>
        <p:nvPicPr>
          <p:cNvPr id="583" name="Google Shape;583;g2b57939720a_0_19"/>
          <p:cNvPicPr preferRelativeResize="0"/>
          <p:nvPr/>
        </p:nvPicPr>
        <p:blipFill>
          <a:blip r:embed="rId5">
            <a:alphaModFix/>
          </a:blip>
          <a:stretch>
            <a:fillRect/>
          </a:stretch>
        </p:blipFill>
        <p:spPr>
          <a:xfrm>
            <a:off x="7178377" y="4073550"/>
            <a:ext cx="1635875" cy="395475"/>
          </a:xfrm>
          <a:prstGeom prst="rect">
            <a:avLst/>
          </a:prstGeom>
          <a:noFill/>
          <a:ln>
            <a:noFill/>
          </a:ln>
        </p:spPr>
      </p:pic>
      <p:sp>
        <p:nvSpPr>
          <p:cNvPr id="584" name="Google Shape;584;g2b57939720a_0_19"/>
          <p:cNvSpPr txBox="1"/>
          <p:nvPr/>
        </p:nvSpPr>
        <p:spPr>
          <a:xfrm>
            <a:off x="7128125" y="4521650"/>
            <a:ext cx="4832700" cy="6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200">
                <a:solidFill>
                  <a:schemeClr val="dk1"/>
                </a:solidFill>
                <a:latin typeface="Times New Roman"/>
                <a:ea typeface="Times New Roman"/>
                <a:cs typeface="Times New Roman"/>
                <a:sym typeface="Times New Roman"/>
              </a:rPr>
              <a:t>percentage difference between observed and predicted values.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de-DE" sz="1200">
                <a:solidFill>
                  <a:schemeClr val="dk1"/>
                </a:solidFill>
                <a:latin typeface="Times New Roman"/>
                <a:ea typeface="Times New Roman"/>
                <a:cs typeface="Times New Roman"/>
                <a:sym typeface="Times New Roman"/>
              </a:rPr>
              <a:t>symmetric (over-and underestimation treated equally), sensitive to extreme outliers, produces infinite values if actual and predicted value are zero</a:t>
            </a:r>
            <a:endParaRPr sz="1200">
              <a:solidFill>
                <a:schemeClr val="dk1"/>
              </a:solidFill>
              <a:latin typeface="Times New Roman"/>
              <a:ea typeface="Times New Roman"/>
              <a:cs typeface="Times New Roman"/>
              <a:sym typeface="Times New Roman"/>
            </a:endParaRPr>
          </a:p>
        </p:txBody>
      </p:sp>
      <p:sp>
        <p:nvSpPr>
          <p:cNvPr id="585" name="Google Shape;585;g2b57939720a_0_19"/>
          <p:cNvSpPr txBox="1"/>
          <p:nvPr/>
        </p:nvSpPr>
        <p:spPr>
          <a:xfrm>
            <a:off x="1126825" y="6162750"/>
            <a:ext cx="104898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200">
                <a:solidFill>
                  <a:schemeClr val="dk1"/>
                </a:solidFill>
              </a:rPr>
              <a:t>Metrics sources: Data Science 1 course, </a:t>
            </a:r>
            <a:r>
              <a:rPr lang="de-DE" sz="1200" u="sng">
                <a:solidFill>
                  <a:schemeClr val="hlink"/>
                </a:solidFill>
                <a:hlinkClick r:id="rId6"/>
              </a:rPr>
              <a:t>https://mlpills.dev/time-series/error-metrics-for-time-series-forecasting/</a:t>
            </a:r>
            <a:r>
              <a:rPr lang="de-DE" sz="1200">
                <a:solidFill>
                  <a:schemeClr val="dk1"/>
                </a:solidFill>
              </a:rPr>
              <a:t>, </a:t>
            </a:r>
            <a:r>
              <a:rPr lang="de-DE" sz="1200" u="sng">
                <a:solidFill>
                  <a:schemeClr val="hlink"/>
                </a:solidFill>
                <a:hlinkClick r:id="rId7"/>
              </a:rPr>
              <a:t>https://sefidian.com/2022/08/18/a-guide-on-regression-error-metrics-with-python-code/</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b68abcc014_2_0"/>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592" name="Google Shape;592;g2b68abcc014_2_0"/>
          <p:cNvSpPr txBox="1"/>
          <p:nvPr>
            <p:ph idx="4294967295" type="title"/>
          </p:nvPr>
        </p:nvSpPr>
        <p:spPr>
          <a:xfrm>
            <a:off x="360000" y="736675"/>
            <a:ext cx="110229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sz="3000"/>
              <a:t>Random Forest Model</a:t>
            </a:r>
            <a:endParaRPr sz="3000"/>
          </a:p>
        </p:txBody>
      </p:sp>
      <p:sp>
        <p:nvSpPr>
          <p:cNvPr id="593" name="Google Shape;593;g2b68abcc014_2_0"/>
          <p:cNvSpPr txBox="1"/>
          <p:nvPr/>
        </p:nvSpPr>
        <p:spPr>
          <a:xfrm>
            <a:off x="360000" y="1112100"/>
            <a:ext cx="11676000" cy="43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3 Stages :</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1" marL="914400" rtl="0" algn="l">
              <a:spcBef>
                <a:spcPts val="0"/>
              </a:spcBef>
              <a:spcAft>
                <a:spcPts val="0"/>
              </a:spcAft>
              <a:buClr>
                <a:schemeClr val="dk1"/>
              </a:buClr>
              <a:buSzPts val="1300"/>
              <a:buChar char="○"/>
            </a:pPr>
            <a:r>
              <a:rPr b="1" lang="de-DE" sz="1300">
                <a:solidFill>
                  <a:schemeClr val="dk1"/>
                </a:solidFill>
              </a:rPr>
              <a:t>Training Phase</a:t>
            </a:r>
            <a:r>
              <a:rPr lang="de-DE" sz="1300">
                <a:solidFill>
                  <a:schemeClr val="dk1"/>
                </a:solidFill>
              </a:rPr>
              <a:t> : Each tree is trained on a random subset of the training data (if bootstrap sampling is used) and at each split, a random subset of features is considered.</a:t>
            </a:r>
            <a:endParaRPr sz="1300">
              <a:solidFill>
                <a:schemeClr val="dk1"/>
              </a:solidFill>
            </a:endParaRPr>
          </a:p>
          <a:p>
            <a:pPr indent="-311150" lvl="1" marL="914400" rtl="0" algn="l">
              <a:spcBef>
                <a:spcPts val="0"/>
              </a:spcBef>
              <a:spcAft>
                <a:spcPts val="0"/>
              </a:spcAft>
              <a:buClr>
                <a:schemeClr val="dk1"/>
              </a:buClr>
              <a:buSzPts val="1300"/>
              <a:buChar char="○"/>
            </a:pPr>
            <a:r>
              <a:rPr b="1" lang="de-DE" sz="1300">
                <a:solidFill>
                  <a:schemeClr val="dk1"/>
                </a:solidFill>
              </a:rPr>
              <a:t>Prediction Phase</a:t>
            </a:r>
            <a:r>
              <a:rPr lang="de-DE" sz="1300">
                <a:solidFill>
                  <a:schemeClr val="dk1"/>
                </a:solidFill>
              </a:rPr>
              <a:t> :  Input features are passed through all the trees in the forest. Each tree, based on its learned patterns, makes a prediction about the target variable.</a:t>
            </a:r>
            <a:endParaRPr sz="1300">
              <a:solidFill>
                <a:schemeClr val="dk1"/>
              </a:solidFill>
            </a:endParaRPr>
          </a:p>
          <a:p>
            <a:pPr indent="-311150" lvl="1" marL="914400" rtl="0" algn="l">
              <a:spcBef>
                <a:spcPts val="0"/>
              </a:spcBef>
              <a:spcAft>
                <a:spcPts val="0"/>
              </a:spcAft>
              <a:buClr>
                <a:schemeClr val="dk1"/>
              </a:buClr>
              <a:buSzPts val="1300"/>
              <a:buChar char="○"/>
            </a:pPr>
            <a:r>
              <a:rPr b="1" lang="de-DE" sz="1300">
                <a:solidFill>
                  <a:schemeClr val="dk1"/>
                </a:solidFill>
              </a:rPr>
              <a:t>Aggregation</a:t>
            </a:r>
            <a:r>
              <a:rPr lang="de-DE" sz="1300">
                <a:solidFill>
                  <a:schemeClr val="dk1"/>
                </a:solidFill>
              </a:rPr>
              <a:t> : Final prediction is calculated by averaging the predictions from all individual trees.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de-DE" sz="1300">
                <a:solidFill>
                  <a:schemeClr val="dk1"/>
                </a:solidFill>
              </a:rPr>
              <a:t>Hyperparameters tuned :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n_estimators : represents the number of trees in the forest</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max_depth : maximum depth of each tree (deeper tree may overfit)</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min_samples_split : minimum number of samples required to split an internal node</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min_samples_leaf : minimum number of samples required to be at a leaf node</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max_features : number of features to consider when looking for the best split (e.g., auto, sqrt, log2)</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bootstrap : True or False (If False, the entire dataset is used to build each tree)</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594" name="Google Shape;594;g2b68abcc014_2_0"/>
          <p:cNvSpPr txBox="1"/>
          <p:nvPr/>
        </p:nvSpPr>
        <p:spPr>
          <a:xfrm>
            <a:off x="408950" y="5717725"/>
            <a:ext cx="10660200" cy="11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95" name="Google Shape;595;g2b68abcc014_2_0"/>
          <p:cNvSpPr txBox="1"/>
          <p:nvPr/>
        </p:nvSpPr>
        <p:spPr>
          <a:xfrm>
            <a:off x="609925" y="4913450"/>
            <a:ext cx="58116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300">
                <a:solidFill>
                  <a:schemeClr val="dk1"/>
                </a:solidFill>
              </a:rPr>
              <a:t>Tuning was done by evaluation on the basis of metrics in slide 19</a:t>
            </a:r>
            <a:endParaRPr sz="13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b649ad0589_0_17"/>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602" name="Google Shape;602;g2b649ad0589_0_17"/>
          <p:cNvSpPr txBox="1"/>
          <p:nvPr>
            <p:ph idx="4294967295" type="title"/>
          </p:nvPr>
        </p:nvSpPr>
        <p:spPr>
          <a:xfrm>
            <a:off x="360000" y="736675"/>
            <a:ext cx="110229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sz="3000"/>
              <a:t>Prophet, Random Forest, LigthGBM, CatBoost</a:t>
            </a:r>
            <a:endParaRPr sz="3000"/>
          </a:p>
        </p:txBody>
      </p:sp>
      <p:sp>
        <p:nvSpPr>
          <p:cNvPr id="603" name="Google Shape;603;g2b649ad0589_0_17"/>
          <p:cNvSpPr txBox="1"/>
          <p:nvPr/>
        </p:nvSpPr>
        <p:spPr>
          <a:xfrm>
            <a:off x="360000" y="1112100"/>
            <a:ext cx="11676000" cy="43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300">
                <a:solidFill>
                  <a:schemeClr val="dk1"/>
                </a:solidFill>
              </a:rPr>
              <a:t>Prophet: </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additive time series forecasting model</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de-DE" sz="1300">
                <a:solidFill>
                  <a:schemeClr val="dk1"/>
                </a:solidFill>
              </a:rPr>
              <a:t>Random Forest: </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rgbClr val="212121"/>
                </a:solidFill>
                <a:highlight>
                  <a:srgbClr val="FFFFFF"/>
                </a:highlight>
                <a:latin typeface="Roboto"/>
                <a:ea typeface="Roboto"/>
                <a:cs typeface="Roboto"/>
                <a:sym typeface="Roboto"/>
              </a:rPr>
              <a:t>collection of many decision trees whose predictions are combined for a single prediction</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each tree is trained independently by randomly selecting features and using a random subsampling (bootstrap) part of the dataset</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Randomness helps to make the model more robust than a single decision tree, and less likely to overfit on the training data</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de-DE" sz="1300">
                <a:solidFill>
                  <a:schemeClr val="dk1"/>
                </a:solidFill>
              </a:rPr>
              <a:t>Boosting techniques train a single tree using a sequence of underfit trees. There are different numbers of boosting methods.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de-DE" sz="1300">
                <a:solidFill>
                  <a:schemeClr val="dk1"/>
                </a:solidFill>
              </a:rPr>
              <a:t>LightGBM (Light Gradient Boosting Machine): </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implements LightGBM algorithm</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Uses Gradient-based One-Side Sampling (GOSS) that helps find the most influential cuts </a:t>
            </a:r>
            <a:endParaRPr sz="1300">
              <a:solidFill>
                <a:schemeClr val="dk1"/>
              </a:solidFill>
            </a:endParaRPr>
          </a:p>
          <a:p>
            <a:pPr indent="-311150" lvl="1" marL="914400" rtl="0" algn="l">
              <a:spcBef>
                <a:spcPts val="0"/>
              </a:spcBef>
              <a:spcAft>
                <a:spcPts val="0"/>
              </a:spcAft>
              <a:buClr>
                <a:schemeClr val="dk1"/>
              </a:buClr>
              <a:buSzPts val="1300"/>
              <a:buChar char="○"/>
            </a:pPr>
            <a:r>
              <a:rPr lang="de-DE" sz="1300">
                <a:solidFill>
                  <a:schemeClr val="dk1"/>
                </a:solidFill>
              </a:rPr>
              <a:t>only use instances with large gradients and cut the small gradients when sampling the dataset </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Exclusive Feature Bundling (EFB). EFB reduces the number of features. </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Grows trees by leaves -&gt; can result in imbalance (asymmetric) trees. </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de-DE" sz="1300">
                <a:solidFill>
                  <a:schemeClr val="dk1"/>
                </a:solidFill>
              </a:rPr>
              <a:t>CatBoost: also based on gradient boosting</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optimized for categorical variables</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Uses Ordered Boosting and ordered TS (Target Statistics) </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minimal variance sampling (MVS) helps to maximize the accuracy of splits</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ordering principal stops target leakage</a:t>
            </a:r>
            <a:endParaRPr sz="1300">
              <a:solidFill>
                <a:schemeClr val="dk1"/>
              </a:solidFill>
            </a:endParaRPr>
          </a:p>
          <a:p>
            <a:pPr indent="-311150" lvl="0" marL="457200" rtl="0" algn="l">
              <a:spcBef>
                <a:spcPts val="0"/>
              </a:spcBef>
              <a:spcAft>
                <a:spcPts val="0"/>
              </a:spcAft>
              <a:buClr>
                <a:schemeClr val="dk1"/>
              </a:buClr>
              <a:buSzPts val="1300"/>
              <a:buChar char="●"/>
            </a:pPr>
            <a:r>
              <a:rPr lang="de-DE" sz="1300">
                <a:solidFill>
                  <a:schemeClr val="dk1"/>
                </a:solidFill>
              </a:rPr>
              <a:t>grows trees by levels and results in balanced trees </a:t>
            </a:r>
            <a:endParaRPr sz="1300">
              <a:solidFill>
                <a:schemeClr val="dk1"/>
              </a:solidFill>
            </a:endParaRPr>
          </a:p>
        </p:txBody>
      </p:sp>
      <p:sp>
        <p:nvSpPr>
          <p:cNvPr id="604" name="Google Shape;604;g2b649ad0589_0_17"/>
          <p:cNvSpPr txBox="1"/>
          <p:nvPr/>
        </p:nvSpPr>
        <p:spPr>
          <a:xfrm>
            <a:off x="408950" y="5717725"/>
            <a:ext cx="10660200" cy="11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100" u="sng">
                <a:solidFill>
                  <a:schemeClr val="hlink"/>
                </a:solidFill>
                <a:hlinkClick r:id="rId3"/>
              </a:rPr>
              <a:t>https://medium.com/octave-john-keells-group/xgboost-light-gbm-and-catboost-a-comparison-of-decision-tree-algorithms-and-applications-to-a-f1d2d376d89c</a:t>
            </a:r>
            <a:endParaRPr sz="1100">
              <a:solidFill>
                <a:schemeClr val="dk1"/>
              </a:solidFill>
            </a:endParaRPr>
          </a:p>
          <a:p>
            <a:pPr indent="0" lvl="0" marL="0" rtl="0" algn="l">
              <a:spcBef>
                <a:spcPts val="0"/>
              </a:spcBef>
              <a:spcAft>
                <a:spcPts val="0"/>
              </a:spcAft>
              <a:buNone/>
            </a:pPr>
            <a:r>
              <a:rPr lang="de-DE" sz="1100" u="sng">
                <a:solidFill>
                  <a:schemeClr val="hlink"/>
                </a:solidFill>
                <a:hlinkClick r:id="rId4"/>
              </a:rPr>
              <a:t>https://colab.research.google.com/drive/1uCNP2h8mDb3cmiORc5b8mZ5bILFRIU6-?usp=sharing#scrollTo=pih-9yS6e5ga</a:t>
            </a:r>
            <a:endParaRPr sz="1100">
              <a:solidFill>
                <a:schemeClr val="dk1"/>
              </a:solidFill>
            </a:endParaRPr>
          </a:p>
          <a:p>
            <a:pPr indent="0" lvl="0" marL="0" rtl="0" algn="l">
              <a:spcBef>
                <a:spcPts val="0"/>
              </a:spcBef>
              <a:spcAft>
                <a:spcPts val="0"/>
              </a:spcAft>
              <a:buNone/>
            </a:pPr>
            <a:r>
              <a:rPr lang="de-DE" sz="1100" u="sng">
                <a:solidFill>
                  <a:schemeClr val="hlink"/>
                </a:solidFill>
                <a:hlinkClick r:id="rId5"/>
              </a:rPr>
              <a:t>https://medium.com/@veribilimi35/machine-learning-part-4-random-forest-gbm-xgboost-lightgbm-catboost-10e4e69eef33</a:t>
            </a:r>
            <a:endParaRPr sz="1100">
              <a:solidFill>
                <a:schemeClr val="dk1"/>
              </a:solidFill>
            </a:endParaRPr>
          </a:p>
          <a:p>
            <a:pPr indent="0" lvl="0" marL="0" rtl="0" algn="l">
              <a:spcBef>
                <a:spcPts val="0"/>
              </a:spcBef>
              <a:spcAft>
                <a:spcPts val="0"/>
              </a:spcAft>
              <a:buNone/>
            </a:pPr>
            <a:r>
              <a:rPr lang="de-DE" sz="1100" u="sng">
                <a:solidFill>
                  <a:schemeClr val="hlink"/>
                </a:solidFill>
                <a:hlinkClick r:id="rId6"/>
              </a:rPr>
              <a:t>https://machinelearningmastery.com/time-series-forecasting-with-prophet-in-python/</a:t>
            </a:r>
            <a:endParaRPr sz="1100">
              <a:solidFill>
                <a:schemeClr val="dk1"/>
              </a:solidFill>
            </a:endParaRPr>
          </a:p>
          <a:p>
            <a:pPr indent="0" lvl="0" marL="0" rtl="0" algn="l">
              <a:spcBef>
                <a:spcPts val="0"/>
              </a:spcBef>
              <a:spcAft>
                <a:spcPts val="0"/>
              </a:spcAft>
              <a:buNone/>
            </a:pPr>
            <a:r>
              <a:rPr lang="de-DE" sz="1100" u="sng">
                <a:solidFill>
                  <a:schemeClr val="hlink"/>
                </a:solidFill>
                <a:hlinkClick r:id="rId7"/>
              </a:rPr>
              <a:t>https://research.facebook.com/blog/2017/02/prophet-forecasting-at-scale/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8e90ea0644_0_0"/>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152" name="Google Shape;152;g28e90ea0644_0_0"/>
          <p:cNvSpPr txBox="1"/>
          <p:nvPr>
            <p:ph type="title"/>
          </p:nvPr>
        </p:nvSpPr>
        <p:spPr>
          <a:xfrm>
            <a:off x="360000" y="736682"/>
            <a:ext cx="89760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Problem Statement</a:t>
            </a:r>
            <a:endParaRPr/>
          </a:p>
        </p:txBody>
      </p:sp>
      <p:pic>
        <p:nvPicPr>
          <p:cNvPr id="153" name="Google Shape;153;g28e90ea0644_0_0"/>
          <p:cNvPicPr preferRelativeResize="0"/>
          <p:nvPr/>
        </p:nvPicPr>
        <p:blipFill rotWithShape="1">
          <a:blip r:embed="rId4">
            <a:alphaModFix/>
          </a:blip>
          <a:srcRect b="0" l="0" r="0" t="10738"/>
          <a:stretch/>
        </p:blipFill>
        <p:spPr>
          <a:xfrm>
            <a:off x="4421750" y="2325226"/>
            <a:ext cx="3348499" cy="4227925"/>
          </a:xfrm>
          <a:prstGeom prst="rect">
            <a:avLst/>
          </a:prstGeom>
          <a:noFill/>
          <a:ln>
            <a:noFill/>
          </a:ln>
        </p:spPr>
      </p:pic>
      <p:pic>
        <p:nvPicPr>
          <p:cNvPr id="154" name="Google Shape;154;g28e90ea0644_0_0"/>
          <p:cNvPicPr preferRelativeResize="0"/>
          <p:nvPr/>
        </p:nvPicPr>
        <p:blipFill rotWithShape="1">
          <a:blip r:embed="rId5">
            <a:alphaModFix/>
          </a:blip>
          <a:srcRect b="3085" l="60569" r="17610" t="59829"/>
          <a:stretch/>
        </p:blipFill>
        <p:spPr>
          <a:xfrm>
            <a:off x="7591550" y="1211375"/>
            <a:ext cx="1658848" cy="2172549"/>
          </a:xfrm>
          <a:prstGeom prst="rect">
            <a:avLst/>
          </a:prstGeom>
          <a:noFill/>
          <a:ln>
            <a:noFill/>
          </a:ln>
        </p:spPr>
      </p:pic>
      <p:pic>
        <p:nvPicPr>
          <p:cNvPr id="155" name="Google Shape;155;g28e90ea0644_0_0"/>
          <p:cNvPicPr preferRelativeResize="0"/>
          <p:nvPr/>
        </p:nvPicPr>
        <p:blipFill rotWithShape="1">
          <a:blip r:embed="rId5">
            <a:alphaModFix/>
          </a:blip>
          <a:srcRect b="55555" l="4527" r="51427" t="7361"/>
          <a:stretch/>
        </p:blipFill>
        <p:spPr>
          <a:xfrm>
            <a:off x="995750" y="4165075"/>
            <a:ext cx="3094625" cy="2007832"/>
          </a:xfrm>
          <a:prstGeom prst="rect">
            <a:avLst/>
          </a:prstGeom>
          <a:noFill/>
          <a:ln>
            <a:noFill/>
          </a:ln>
        </p:spPr>
      </p:pic>
      <p:pic>
        <p:nvPicPr>
          <p:cNvPr id="156" name="Google Shape;156;g28e90ea0644_0_0"/>
          <p:cNvPicPr preferRelativeResize="0"/>
          <p:nvPr/>
        </p:nvPicPr>
        <p:blipFill rotWithShape="1">
          <a:blip r:embed="rId5">
            <a:alphaModFix/>
          </a:blip>
          <a:srcRect b="62916" l="54766" r="3424" t="9163"/>
          <a:stretch/>
        </p:blipFill>
        <p:spPr>
          <a:xfrm>
            <a:off x="1243188" y="1816663"/>
            <a:ext cx="3178574" cy="1635724"/>
          </a:xfrm>
          <a:prstGeom prst="rect">
            <a:avLst/>
          </a:prstGeom>
          <a:noFill/>
          <a:ln>
            <a:noFill/>
          </a:ln>
        </p:spPr>
      </p:pic>
      <p:pic>
        <p:nvPicPr>
          <p:cNvPr id="157" name="Google Shape;157;g28e90ea0644_0_0"/>
          <p:cNvPicPr preferRelativeResize="0"/>
          <p:nvPr/>
        </p:nvPicPr>
        <p:blipFill rotWithShape="1">
          <a:blip r:embed="rId5">
            <a:alphaModFix/>
          </a:blip>
          <a:srcRect b="1688" l="11688" r="59030" t="58852"/>
          <a:stretch/>
        </p:blipFill>
        <p:spPr>
          <a:xfrm>
            <a:off x="8465500" y="3715725"/>
            <a:ext cx="2226049" cy="2311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b24e8f565f_0_21"/>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164" name="Google Shape;164;g2b24e8f565f_0_21"/>
          <p:cNvSpPr txBox="1"/>
          <p:nvPr>
            <p:ph type="title"/>
          </p:nvPr>
        </p:nvSpPr>
        <p:spPr>
          <a:xfrm>
            <a:off x="360000" y="736682"/>
            <a:ext cx="89760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Problem Statement</a:t>
            </a:r>
            <a:endParaRPr/>
          </a:p>
        </p:txBody>
      </p:sp>
      <p:pic>
        <p:nvPicPr>
          <p:cNvPr id="165" name="Google Shape;165;g2b24e8f565f_0_21"/>
          <p:cNvPicPr preferRelativeResize="0"/>
          <p:nvPr/>
        </p:nvPicPr>
        <p:blipFill>
          <a:blip r:embed="rId3">
            <a:alphaModFix/>
          </a:blip>
          <a:stretch>
            <a:fillRect/>
          </a:stretch>
        </p:blipFill>
        <p:spPr>
          <a:xfrm>
            <a:off x="4421753" y="1818969"/>
            <a:ext cx="3348508" cy="47365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b31b02b9e6_2_12"/>
          <p:cNvSpPr/>
          <p:nvPr/>
        </p:nvSpPr>
        <p:spPr>
          <a:xfrm flipH="1" rot="-10799553">
            <a:off x="2980575" y="4514722"/>
            <a:ext cx="2306700" cy="1390800"/>
          </a:xfrm>
          <a:prstGeom prst="wedgeEllipseCallout">
            <a:avLst>
              <a:gd fmla="val -64882" name="adj1"/>
              <a:gd fmla="val 52350"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g2b31b02b9e6_2_12"/>
          <p:cNvSpPr/>
          <p:nvPr/>
        </p:nvSpPr>
        <p:spPr>
          <a:xfrm rot="-245">
            <a:off x="2980566" y="1456892"/>
            <a:ext cx="4207800" cy="2537100"/>
          </a:xfrm>
          <a:prstGeom prst="wedgeEllipseCallout">
            <a:avLst>
              <a:gd fmla="val -64743" name="adj1"/>
              <a:gd fmla="val 46977"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g2b31b02b9e6_2_12"/>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174" name="Google Shape;174;g2b31b02b9e6_2_12"/>
          <p:cNvSpPr txBox="1"/>
          <p:nvPr>
            <p:ph type="title"/>
          </p:nvPr>
        </p:nvSpPr>
        <p:spPr>
          <a:xfrm>
            <a:off x="360000" y="736682"/>
            <a:ext cx="89760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Problem Statement</a:t>
            </a:r>
            <a:endParaRPr/>
          </a:p>
        </p:txBody>
      </p:sp>
      <p:pic>
        <p:nvPicPr>
          <p:cNvPr id="175" name="Google Shape;175;g2b31b02b9e6_2_12"/>
          <p:cNvPicPr preferRelativeResize="0"/>
          <p:nvPr/>
        </p:nvPicPr>
        <p:blipFill>
          <a:blip r:embed="rId3">
            <a:alphaModFix/>
          </a:blip>
          <a:stretch>
            <a:fillRect/>
          </a:stretch>
        </p:blipFill>
        <p:spPr>
          <a:xfrm>
            <a:off x="7574125" y="983177"/>
            <a:ext cx="3939375" cy="5572326"/>
          </a:xfrm>
          <a:prstGeom prst="rect">
            <a:avLst/>
          </a:prstGeom>
          <a:noFill/>
          <a:ln>
            <a:noFill/>
          </a:ln>
        </p:spPr>
      </p:pic>
      <p:pic>
        <p:nvPicPr>
          <p:cNvPr id="176" name="Google Shape;176;g2b31b02b9e6_2_12"/>
          <p:cNvPicPr preferRelativeResize="0"/>
          <p:nvPr/>
        </p:nvPicPr>
        <p:blipFill rotWithShape="1">
          <a:blip r:embed="rId4">
            <a:alphaModFix/>
          </a:blip>
          <a:srcRect b="6163" l="5322" r="63824" t="6163"/>
          <a:stretch/>
        </p:blipFill>
        <p:spPr>
          <a:xfrm>
            <a:off x="360000" y="2683750"/>
            <a:ext cx="1910225" cy="2171175"/>
          </a:xfrm>
          <a:prstGeom prst="rect">
            <a:avLst/>
          </a:prstGeom>
          <a:noFill/>
          <a:ln>
            <a:noFill/>
          </a:ln>
        </p:spPr>
      </p:pic>
      <p:sp>
        <p:nvSpPr>
          <p:cNvPr id="177" name="Google Shape;177;g2b31b02b9e6_2_12"/>
          <p:cNvSpPr txBox="1"/>
          <p:nvPr/>
        </p:nvSpPr>
        <p:spPr>
          <a:xfrm>
            <a:off x="3484775" y="1728850"/>
            <a:ext cx="3297300" cy="22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A famous scientist</a:t>
            </a:r>
            <a:r>
              <a:rPr lang="de-DE" sz="2000">
                <a:solidFill>
                  <a:schemeClr val="dk1"/>
                </a:solidFill>
              </a:rPr>
              <a:t> is visiting the university </a:t>
            </a:r>
            <a:r>
              <a:rPr lang="de-DE" sz="2000">
                <a:solidFill>
                  <a:schemeClr val="dk1"/>
                </a:solidFill>
              </a:rPr>
              <a:t>on wednesday, february 12, at 9 o'clock</a:t>
            </a:r>
            <a:r>
              <a:rPr lang="de-DE" sz="2000">
                <a:solidFill>
                  <a:schemeClr val="dk1"/>
                </a:solidFill>
              </a:rPr>
              <a:t>. How can we make sure that he arrives and leaves on time?</a:t>
            </a:r>
            <a:endParaRPr sz="2000">
              <a:solidFill>
                <a:schemeClr val="dk1"/>
              </a:solidFill>
            </a:endParaRPr>
          </a:p>
        </p:txBody>
      </p:sp>
      <p:sp>
        <p:nvSpPr>
          <p:cNvPr id="178" name="Google Shape;178;g2b31b02b9e6_2_12"/>
          <p:cNvSpPr txBox="1"/>
          <p:nvPr/>
        </p:nvSpPr>
        <p:spPr>
          <a:xfrm flipH="1">
            <a:off x="3147075" y="4770325"/>
            <a:ext cx="1973700" cy="8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Is it appropriate to reroute traffic?</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2b24e8f565f_0_13"/>
          <p:cNvPicPr preferRelativeResize="0"/>
          <p:nvPr/>
        </p:nvPicPr>
        <p:blipFill>
          <a:blip r:embed="rId3">
            <a:alphaModFix/>
          </a:blip>
          <a:stretch>
            <a:fillRect/>
          </a:stretch>
        </p:blipFill>
        <p:spPr>
          <a:xfrm>
            <a:off x="4421746" y="1816682"/>
            <a:ext cx="3348508" cy="4736519"/>
          </a:xfrm>
          <a:prstGeom prst="rect">
            <a:avLst/>
          </a:prstGeom>
          <a:noFill/>
          <a:ln>
            <a:noFill/>
          </a:ln>
        </p:spPr>
      </p:pic>
      <p:sp>
        <p:nvSpPr>
          <p:cNvPr id="185" name="Google Shape;185;g2b24e8f565f_0_13"/>
          <p:cNvSpPr/>
          <p:nvPr/>
        </p:nvSpPr>
        <p:spPr>
          <a:xfrm flipH="1" rot="-300256">
            <a:off x="614767" y="4245582"/>
            <a:ext cx="3191566" cy="2281135"/>
          </a:xfrm>
          <a:prstGeom prst="cloudCallout">
            <a:avLst>
              <a:gd fmla="val -70846" name="adj1"/>
              <a:gd fmla="val -38570"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g2b24e8f565f_0_13"/>
          <p:cNvSpPr/>
          <p:nvPr/>
        </p:nvSpPr>
        <p:spPr>
          <a:xfrm flipH="1" rot="-359860">
            <a:off x="553559" y="1702155"/>
            <a:ext cx="3330531" cy="1943839"/>
          </a:xfrm>
          <a:prstGeom prst="cloudCallout">
            <a:avLst>
              <a:gd fmla="val -69744" name="adj1"/>
              <a:gd fmla="val 56803"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g2b24e8f565f_0_13"/>
          <p:cNvSpPr/>
          <p:nvPr/>
        </p:nvSpPr>
        <p:spPr>
          <a:xfrm flipH="1" rot="10260001">
            <a:off x="8272202" y="4530850"/>
            <a:ext cx="3691650" cy="2100551"/>
          </a:xfrm>
          <a:prstGeom prst="cloudCallout">
            <a:avLst>
              <a:gd fmla="val -51024" name="adj1"/>
              <a:gd fmla="val 96788"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g2b24e8f565f_0_13"/>
          <p:cNvSpPr/>
          <p:nvPr/>
        </p:nvSpPr>
        <p:spPr>
          <a:xfrm rot="300246">
            <a:off x="8427741" y="1669509"/>
            <a:ext cx="3164160" cy="2138132"/>
          </a:xfrm>
          <a:prstGeom prst="cloudCallout">
            <a:avLst>
              <a:gd fmla="val -79813" name="adj1"/>
              <a:gd fmla="val 26003"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g2b24e8f565f_0_13"/>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190" name="Google Shape;190;g2b24e8f565f_0_13"/>
          <p:cNvSpPr txBox="1"/>
          <p:nvPr>
            <p:ph type="title"/>
          </p:nvPr>
        </p:nvSpPr>
        <p:spPr>
          <a:xfrm>
            <a:off x="360000" y="736675"/>
            <a:ext cx="63990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Problem Statement</a:t>
            </a:r>
            <a:endParaRPr/>
          </a:p>
        </p:txBody>
      </p:sp>
      <p:sp>
        <p:nvSpPr>
          <p:cNvPr id="191" name="Google Shape;191;g2b24e8f565f_0_13"/>
          <p:cNvSpPr txBox="1"/>
          <p:nvPr/>
        </p:nvSpPr>
        <p:spPr>
          <a:xfrm>
            <a:off x="816475" y="1955285"/>
            <a:ext cx="2804700" cy="14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Usually no congestion at the time he wants </a:t>
            </a:r>
            <a:endParaRPr sz="2000">
              <a:solidFill>
                <a:schemeClr val="dk1"/>
              </a:solidFill>
            </a:endParaRPr>
          </a:p>
          <a:p>
            <a:pPr indent="0" lvl="0" marL="0" rtl="0" algn="ctr">
              <a:spcBef>
                <a:spcPts val="0"/>
              </a:spcBef>
              <a:spcAft>
                <a:spcPts val="0"/>
              </a:spcAft>
              <a:buNone/>
            </a:pPr>
            <a:r>
              <a:rPr lang="de-DE" sz="2000">
                <a:solidFill>
                  <a:schemeClr val="dk1"/>
                </a:solidFill>
              </a:rPr>
              <a:t>to leave on a </a:t>
            </a:r>
            <a:endParaRPr sz="2000">
              <a:solidFill>
                <a:schemeClr val="dk1"/>
              </a:solidFill>
            </a:endParaRPr>
          </a:p>
          <a:p>
            <a:pPr indent="0" lvl="0" marL="0" rtl="0" algn="ctr">
              <a:spcBef>
                <a:spcPts val="0"/>
              </a:spcBef>
              <a:spcAft>
                <a:spcPts val="0"/>
              </a:spcAft>
              <a:buNone/>
            </a:pPr>
            <a:r>
              <a:rPr lang="de-DE" sz="2000">
                <a:solidFill>
                  <a:schemeClr val="dk1"/>
                </a:solidFill>
              </a:rPr>
              <a:t>monday</a:t>
            </a:r>
            <a:endParaRPr sz="2000">
              <a:solidFill>
                <a:schemeClr val="dk1"/>
              </a:solidFill>
            </a:endParaRPr>
          </a:p>
        </p:txBody>
      </p:sp>
      <p:sp>
        <p:nvSpPr>
          <p:cNvPr id="192" name="Google Shape;192;g2b24e8f565f_0_13"/>
          <p:cNvSpPr txBox="1"/>
          <p:nvPr/>
        </p:nvSpPr>
        <p:spPr>
          <a:xfrm>
            <a:off x="755300" y="4502859"/>
            <a:ext cx="2925900" cy="15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Sometimes there’s </a:t>
            </a:r>
            <a:endParaRPr sz="2000">
              <a:solidFill>
                <a:schemeClr val="dk1"/>
              </a:solidFill>
            </a:endParaRPr>
          </a:p>
          <a:p>
            <a:pPr indent="0" lvl="0" marL="0" rtl="0" algn="ctr">
              <a:spcBef>
                <a:spcPts val="0"/>
              </a:spcBef>
              <a:spcAft>
                <a:spcPts val="0"/>
              </a:spcAft>
              <a:buNone/>
            </a:pPr>
            <a:r>
              <a:rPr lang="de-DE" sz="2000">
                <a:solidFill>
                  <a:schemeClr val="dk1"/>
                </a:solidFill>
              </a:rPr>
              <a:t>lots of </a:t>
            </a:r>
            <a:r>
              <a:rPr lang="de-DE" sz="2000">
                <a:solidFill>
                  <a:schemeClr val="dk1"/>
                </a:solidFill>
              </a:rPr>
              <a:t>c</a:t>
            </a:r>
            <a:r>
              <a:rPr lang="de-DE" sz="2000">
                <a:solidFill>
                  <a:schemeClr val="dk1"/>
                </a:solidFill>
              </a:rPr>
              <a:t>ongestion, sometimes not. </a:t>
            </a:r>
            <a:endParaRPr sz="2000">
              <a:solidFill>
                <a:schemeClr val="dk1"/>
              </a:solidFill>
            </a:endParaRPr>
          </a:p>
          <a:p>
            <a:pPr indent="0" lvl="0" marL="0" rtl="0" algn="ctr">
              <a:spcBef>
                <a:spcPts val="0"/>
              </a:spcBef>
              <a:spcAft>
                <a:spcPts val="0"/>
              </a:spcAft>
              <a:buNone/>
            </a:pPr>
            <a:r>
              <a:rPr lang="de-DE" sz="2000">
                <a:solidFill>
                  <a:schemeClr val="dk1"/>
                </a:solidFill>
              </a:rPr>
              <a:t>I don’t know </a:t>
            </a:r>
            <a:endParaRPr sz="2000">
              <a:solidFill>
                <a:schemeClr val="dk1"/>
              </a:solidFill>
            </a:endParaRPr>
          </a:p>
          <a:p>
            <a:pPr indent="0" lvl="0" marL="0" rtl="0" algn="ctr">
              <a:spcBef>
                <a:spcPts val="0"/>
              </a:spcBef>
              <a:spcAft>
                <a:spcPts val="0"/>
              </a:spcAft>
              <a:buNone/>
            </a:pPr>
            <a:r>
              <a:rPr lang="de-DE" sz="2000">
                <a:solidFill>
                  <a:schemeClr val="dk1"/>
                </a:solidFill>
              </a:rPr>
              <a:t>the pattern.</a:t>
            </a:r>
            <a:endParaRPr sz="2000">
              <a:solidFill>
                <a:schemeClr val="dk1"/>
              </a:solidFill>
            </a:endParaRPr>
          </a:p>
        </p:txBody>
      </p:sp>
      <p:sp>
        <p:nvSpPr>
          <p:cNvPr id="193" name="Google Shape;193;g2b24e8f565f_0_13"/>
          <p:cNvSpPr txBox="1"/>
          <p:nvPr/>
        </p:nvSpPr>
        <p:spPr>
          <a:xfrm>
            <a:off x="8589125" y="4926900"/>
            <a:ext cx="2925900" cy="16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How can I be sure? Rerouting traffic is a major cut that should not be taken lightly</a:t>
            </a:r>
            <a:endParaRPr sz="2000">
              <a:solidFill>
                <a:schemeClr val="dk1"/>
              </a:solidFill>
            </a:endParaRPr>
          </a:p>
        </p:txBody>
      </p:sp>
      <p:sp>
        <p:nvSpPr>
          <p:cNvPr id="194" name="Google Shape;194;g2b24e8f565f_0_13"/>
          <p:cNvSpPr/>
          <p:nvPr/>
        </p:nvSpPr>
        <p:spPr>
          <a:xfrm>
            <a:off x="7120075" y="379225"/>
            <a:ext cx="2316600" cy="1437600"/>
          </a:xfrm>
          <a:prstGeom prst="cloudCallout">
            <a:avLst>
              <a:gd fmla="val -54887" name="adj1"/>
              <a:gd fmla="val 82005"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g2b24e8f565f_0_13"/>
          <p:cNvSpPr txBox="1"/>
          <p:nvPr/>
        </p:nvSpPr>
        <p:spPr>
          <a:xfrm>
            <a:off x="7259875" y="534275"/>
            <a:ext cx="2082900" cy="10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How to make</a:t>
            </a:r>
            <a:r>
              <a:rPr lang="de-DE" sz="2000">
                <a:solidFill>
                  <a:schemeClr val="dk1"/>
                </a:solidFill>
              </a:rPr>
              <a:t> </a:t>
            </a:r>
            <a:r>
              <a:rPr lang="de-DE" sz="2000">
                <a:solidFill>
                  <a:schemeClr val="dk1"/>
                </a:solidFill>
              </a:rPr>
              <a:t>the best decision?</a:t>
            </a:r>
            <a:endParaRPr sz="2000">
              <a:solidFill>
                <a:schemeClr val="dk1"/>
              </a:solidFill>
            </a:endParaRPr>
          </a:p>
        </p:txBody>
      </p:sp>
      <p:sp>
        <p:nvSpPr>
          <p:cNvPr id="196" name="Google Shape;196;g2b24e8f565f_0_13"/>
          <p:cNvSpPr txBox="1"/>
          <p:nvPr/>
        </p:nvSpPr>
        <p:spPr>
          <a:xfrm>
            <a:off x="8871025" y="2054975"/>
            <a:ext cx="2277600" cy="152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But, for the arrival time, there will most likely be congestions.</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g2b31b02b9e6_2_35"/>
          <p:cNvGrpSpPr/>
          <p:nvPr/>
        </p:nvGrpSpPr>
        <p:grpSpPr>
          <a:xfrm>
            <a:off x="5083769" y="1799139"/>
            <a:ext cx="7119703" cy="3991667"/>
            <a:chOff x="5282343" y="2058975"/>
            <a:chExt cx="6909650" cy="3873900"/>
          </a:xfrm>
        </p:grpSpPr>
        <p:pic>
          <p:nvPicPr>
            <p:cNvPr id="203" name="Google Shape;203;g2b31b02b9e6_2_35"/>
            <p:cNvPicPr preferRelativeResize="0"/>
            <p:nvPr/>
          </p:nvPicPr>
          <p:blipFill>
            <a:blip r:embed="rId3">
              <a:alphaModFix/>
            </a:blip>
            <a:stretch>
              <a:fillRect/>
            </a:stretch>
          </p:blipFill>
          <p:spPr>
            <a:xfrm>
              <a:off x="7632671" y="2911996"/>
              <a:ext cx="1987078" cy="2810763"/>
            </a:xfrm>
            <a:prstGeom prst="rect">
              <a:avLst/>
            </a:prstGeom>
            <a:noFill/>
            <a:ln>
              <a:noFill/>
            </a:ln>
          </p:spPr>
        </p:pic>
        <p:sp>
          <p:nvSpPr>
            <p:cNvPr id="204" name="Google Shape;204;g2b31b02b9e6_2_35"/>
            <p:cNvSpPr/>
            <p:nvPr/>
          </p:nvSpPr>
          <p:spPr>
            <a:xfrm flipH="1" rot="-300425">
              <a:off x="5373510" y="4353412"/>
              <a:ext cx="1893927" cy="1353618"/>
            </a:xfrm>
            <a:prstGeom prst="cloudCallout">
              <a:avLst>
                <a:gd fmla="val -70846" name="adj1"/>
                <a:gd fmla="val -38570" name="adj2"/>
              </a:avLst>
            </a:prstGeom>
            <a:solidFill>
              <a:schemeClr val="lt1"/>
            </a:solidFill>
            <a:ln cap="flat" cmpd="sng" w="1905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g2b31b02b9e6_2_35"/>
            <p:cNvSpPr/>
            <p:nvPr/>
          </p:nvSpPr>
          <p:spPr>
            <a:xfrm flipH="1" rot="-359666">
              <a:off x="5337089" y="2843989"/>
              <a:ext cx="1976407" cy="1153490"/>
            </a:xfrm>
            <a:prstGeom prst="cloudCallout">
              <a:avLst>
                <a:gd fmla="val -69744" name="adj1"/>
                <a:gd fmla="val 56803" name="adj2"/>
              </a:avLst>
            </a:prstGeom>
            <a:solidFill>
              <a:schemeClr val="lt1"/>
            </a:solidFill>
            <a:ln cap="flat" cmpd="sng" w="1905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g2b31b02b9e6_2_35"/>
            <p:cNvSpPr/>
            <p:nvPr/>
          </p:nvSpPr>
          <p:spPr>
            <a:xfrm flipH="1" rot="10259660">
              <a:off x="9917541" y="4522575"/>
              <a:ext cx="2190604" cy="1246500"/>
            </a:xfrm>
            <a:prstGeom prst="cloudCallout">
              <a:avLst>
                <a:gd fmla="val -51024" name="adj1"/>
                <a:gd fmla="val 96788" name="adj2"/>
              </a:avLst>
            </a:prstGeom>
            <a:solidFill>
              <a:schemeClr val="lt1"/>
            </a:solidFill>
            <a:ln cap="flat" cmpd="sng" w="1905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g2b31b02b9e6_2_35"/>
            <p:cNvSpPr/>
            <p:nvPr/>
          </p:nvSpPr>
          <p:spPr>
            <a:xfrm rot="300278">
              <a:off x="10009992" y="2824675"/>
              <a:ext cx="1877658" cy="1269011"/>
            </a:xfrm>
            <a:prstGeom prst="cloudCallout">
              <a:avLst>
                <a:gd fmla="val -73295" name="adj1"/>
                <a:gd fmla="val 27911" name="adj2"/>
              </a:avLst>
            </a:prstGeom>
            <a:solidFill>
              <a:schemeClr val="lt1"/>
            </a:solidFill>
            <a:ln cap="flat" cmpd="sng" w="1905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g2b31b02b9e6_2_35"/>
            <p:cNvSpPr txBox="1"/>
            <p:nvPr/>
          </p:nvSpPr>
          <p:spPr>
            <a:xfrm>
              <a:off x="5493224" y="2994247"/>
              <a:ext cx="1664400" cy="85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1150">
                  <a:solidFill>
                    <a:srgbClr val="888888"/>
                  </a:solidFill>
                </a:rPr>
                <a:t>Usually no congestion at the time he wants </a:t>
              </a:r>
              <a:endParaRPr sz="1150">
                <a:solidFill>
                  <a:srgbClr val="888888"/>
                </a:solidFill>
              </a:endParaRPr>
            </a:p>
            <a:p>
              <a:pPr indent="0" lvl="0" marL="0" rtl="0" algn="ctr">
                <a:spcBef>
                  <a:spcPts val="0"/>
                </a:spcBef>
                <a:spcAft>
                  <a:spcPts val="0"/>
                </a:spcAft>
                <a:buNone/>
              </a:pPr>
              <a:r>
                <a:rPr lang="de-DE" sz="1150">
                  <a:solidFill>
                    <a:srgbClr val="888888"/>
                  </a:solidFill>
                </a:rPr>
                <a:t>to leave on a </a:t>
              </a:r>
              <a:endParaRPr sz="1150">
                <a:solidFill>
                  <a:srgbClr val="888888"/>
                </a:solidFill>
              </a:endParaRPr>
            </a:p>
            <a:p>
              <a:pPr indent="0" lvl="0" marL="0" rtl="0" algn="ctr">
                <a:spcBef>
                  <a:spcPts val="0"/>
                </a:spcBef>
                <a:spcAft>
                  <a:spcPts val="0"/>
                </a:spcAft>
                <a:buNone/>
              </a:pPr>
              <a:r>
                <a:rPr lang="de-DE" sz="1150">
                  <a:solidFill>
                    <a:srgbClr val="888888"/>
                  </a:solidFill>
                </a:rPr>
                <a:t>monday</a:t>
              </a:r>
              <a:endParaRPr sz="1150">
                <a:solidFill>
                  <a:srgbClr val="888888"/>
                </a:solidFill>
              </a:endParaRPr>
            </a:p>
          </p:txBody>
        </p:sp>
        <p:sp>
          <p:nvSpPr>
            <p:cNvPr id="209" name="Google Shape;209;g2b31b02b9e6_2_35"/>
            <p:cNvSpPr txBox="1"/>
            <p:nvPr/>
          </p:nvSpPr>
          <p:spPr>
            <a:xfrm>
              <a:off x="5456921" y="4506037"/>
              <a:ext cx="1736400" cy="9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1150">
                  <a:solidFill>
                    <a:srgbClr val="888888"/>
                  </a:solidFill>
                </a:rPr>
                <a:t>Sometimes there’s </a:t>
              </a:r>
              <a:endParaRPr sz="1150">
                <a:solidFill>
                  <a:srgbClr val="888888"/>
                </a:solidFill>
              </a:endParaRPr>
            </a:p>
            <a:p>
              <a:pPr indent="0" lvl="0" marL="0" rtl="0" algn="ctr">
                <a:spcBef>
                  <a:spcPts val="0"/>
                </a:spcBef>
                <a:spcAft>
                  <a:spcPts val="0"/>
                </a:spcAft>
                <a:buNone/>
              </a:pPr>
              <a:r>
                <a:rPr lang="de-DE" sz="1150">
                  <a:solidFill>
                    <a:srgbClr val="888888"/>
                  </a:solidFill>
                </a:rPr>
                <a:t>lots of congestion, sometimes not. </a:t>
              </a:r>
              <a:endParaRPr sz="1150">
                <a:solidFill>
                  <a:srgbClr val="888888"/>
                </a:solidFill>
              </a:endParaRPr>
            </a:p>
            <a:p>
              <a:pPr indent="0" lvl="0" marL="0" rtl="0" algn="ctr">
                <a:spcBef>
                  <a:spcPts val="0"/>
                </a:spcBef>
                <a:spcAft>
                  <a:spcPts val="0"/>
                </a:spcAft>
                <a:buNone/>
              </a:pPr>
              <a:r>
                <a:rPr lang="de-DE" sz="1150">
                  <a:solidFill>
                    <a:srgbClr val="888888"/>
                  </a:solidFill>
                </a:rPr>
                <a:t>I don’t know </a:t>
              </a:r>
              <a:endParaRPr sz="1150">
                <a:solidFill>
                  <a:srgbClr val="888888"/>
                </a:solidFill>
              </a:endParaRPr>
            </a:p>
            <a:p>
              <a:pPr indent="0" lvl="0" marL="0" rtl="0" algn="ctr">
                <a:spcBef>
                  <a:spcPts val="0"/>
                </a:spcBef>
                <a:spcAft>
                  <a:spcPts val="0"/>
                </a:spcAft>
                <a:buNone/>
              </a:pPr>
              <a:r>
                <a:rPr lang="de-DE" sz="1150">
                  <a:solidFill>
                    <a:srgbClr val="888888"/>
                  </a:solidFill>
                </a:rPr>
                <a:t>the pattern.</a:t>
              </a:r>
              <a:endParaRPr sz="1150">
                <a:solidFill>
                  <a:srgbClr val="888888"/>
                </a:solidFill>
              </a:endParaRPr>
            </a:p>
          </p:txBody>
        </p:sp>
        <p:sp>
          <p:nvSpPr>
            <p:cNvPr id="210" name="Google Shape;210;g2b31b02b9e6_2_35"/>
            <p:cNvSpPr txBox="1"/>
            <p:nvPr/>
          </p:nvSpPr>
          <p:spPr>
            <a:xfrm>
              <a:off x="10105685" y="4757673"/>
              <a:ext cx="1736400" cy="9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1150">
                  <a:solidFill>
                    <a:srgbClr val="888888"/>
                  </a:solidFill>
                </a:rPr>
                <a:t>How can I be sure? Rerouting traffic is a major cut that should not be taken lightly</a:t>
              </a:r>
              <a:endParaRPr sz="1150">
                <a:solidFill>
                  <a:srgbClr val="888888"/>
                </a:solidFill>
              </a:endParaRPr>
            </a:p>
          </p:txBody>
        </p:sp>
        <p:sp>
          <p:nvSpPr>
            <p:cNvPr id="211" name="Google Shape;211;g2b31b02b9e6_2_35"/>
            <p:cNvSpPr/>
            <p:nvPr/>
          </p:nvSpPr>
          <p:spPr>
            <a:xfrm>
              <a:off x="9233918" y="2058975"/>
              <a:ext cx="1374900" cy="853200"/>
            </a:xfrm>
            <a:prstGeom prst="cloudCallout">
              <a:avLst>
                <a:gd fmla="val -54887" name="adj1"/>
                <a:gd fmla="val 82005" name="adj2"/>
              </a:avLst>
            </a:prstGeom>
            <a:solidFill>
              <a:schemeClr val="lt1"/>
            </a:solidFill>
            <a:ln cap="flat" cmpd="sng" w="1905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g2b31b02b9e6_2_35"/>
            <p:cNvSpPr txBox="1"/>
            <p:nvPr/>
          </p:nvSpPr>
          <p:spPr>
            <a:xfrm>
              <a:off x="9316879" y="2132456"/>
              <a:ext cx="1236000" cy="6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1150">
                  <a:solidFill>
                    <a:srgbClr val="888888"/>
                  </a:solidFill>
                </a:rPr>
                <a:t>How to make the best decision?</a:t>
              </a:r>
              <a:endParaRPr sz="1150">
                <a:solidFill>
                  <a:srgbClr val="888888"/>
                </a:solidFill>
              </a:endParaRPr>
            </a:p>
          </p:txBody>
        </p:sp>
        <p:sp>
          <p:nvSpPr>
            <p:cNvPr id="213" name="Google Shape;213;g2b31b02b9e6_2_35"/>
            <p:cNvSpPr txBox="1"/>
            <p:nvPr/>
          </p:nvSpPr>
          <p:spPr>
            <a:xfrm>
              <a:off x="10272970" y="3053405"/>
              <a:ext cx="1351500" cy="9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1150">
                  <a:solidFill>
                    <a:srgbClr val="888888"/>
                  </a:solidFill>
                </a:rPr>
                <a:t>But, for the arrival time, there will most likely be congestions.</a:t>
              </a:r>
              <a:endParaRPr sz="1150">
                <a:solidFill>
                  <a:srgbClr val="888888"/>
                </a:solidFill>
              </a:endParaRPr>
            </a:p>
          </p:txBody>
        </p:sp>
      </p:grpSp>
      <p:sp>
        <p:nvSpPr>
          <p:cNvPr id="214" name="Google Shape;214;g2b31b02b9e6_2_35"/>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215" name="Google Shape;215;g2b31b02b9e6_2_35"/>
          <p:cNvSpPr txBox="1"/>
          <p:nvPr>
            <p:ph type="title"/>
          </p:nvPr>
        </p:nvSpPr>
        <p:spPr>
          <a:xfrm>
            <a:off x="559725" y="629132"/>
            <a:ext cx="89760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Problem Statement</a:t>
            </a:r>
            <a:endParaRPr/>
          </a:p>
        </p:txBody>
      </p:sp>
      <p:pic>
        <p:nvPicPr>
          <p:cNvPr id="216" name="Google Shape;216;g2b31b02b9e6_2_35"/>
          <p:cNvPicPr preferRelativeResize="0"/>
          <p:nvPr/>
        </p:nvPicPr>
        <p:blipFill rotWithShape="1">
          <a:blip r:embed="rId4">
            <a:alphaModFix/>
          </a:blip>
          <a:srcRect b="31427" l="0" r="0" t="0"/>
          <a:stretch/>
        </p:blipFill>
        <p:spPr>
          <a:xfrm>
            <a:off x="-2192150" y="4103050"/>
            <a:ext cx="2161574" cy="1482275"/>
          </a:xfrm>
          <a:prstGeom prst="rect">
            <a:avLst/>
          </a:prstGeom>
          <a:noFill/>
          <a:ln>
            <a:noFill/>
          </a:ln>
        </p:spPr>
      </p:pic>
      <p:sp>
        <p:nvSpPr>
          <p:cNvPr id="217" name="Google Shape;217;g2b31b02b9e6_2_35"/>
          <p:cNvSpPr/>
          <p:nvPr/>
        </p:nvSpPr>
        <p:spPr>
          <a:xfrm rot="-273">
            <a:off x="2037300" y="1799190"/>
            <a:ext cx="3783600" cy="2742900"/>
          </a:xfrm>
          <a:prstGeom prst="wedgeEllipseCallout">
            <a:avLst>
              <a:gd fmla="val -58667" name="adj1"/>
              <a:gd fmla="val 48656"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g2b31b02b9e6_2_35"/>
          <p:cNvSpPr txBox="1"/>
          <p:nvPr/>
        </p:nvSpPr>
        <p:spPr>
          <a:xfrm>
            <a:off x="2279850" y="2257775"/>
            <a:ext cx="3298500" cy="18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Bob, we need a plan how to optimize the traffic light signals in Darmstadt to minimize congestion. People spend too much time in traffic jams. </a:t>
            </a:r>
            <a:endParaRPr sz="2000">
              <a:solidFill>
                <a:schemeClr val="dk1"/>
              </a:solidFill>
            </a:endParaRPr>
          </a:p>
        </p:txBody>
      </p:sp>
      <p:sp>
        <p:nvSpPr>
          <p:cNvPr id="219" name="Google Shape;219;g2b31b02b9e6_2_35"/>
          <p:cNvSpPr/>
          <p:nvPr/>
        </p:nvSpPr>
        <p:spPr>
          <a:xfrm flipH="1" rot="-10799587">
            <a:off x="2230962" y="4858576"/>
            <a:ext cx="2496000" cy="1561800"/>
          </a:xfrm>
          <a:prstGeom prst="wedgeEllipseCallout">
            <a:avLst>
              <a:gd fmla="val -64882" name="adj1"/>
              <a:gd fmla="val 52350"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g2b31b02b9e6_2_35"/>
          <p:cNvSpPr txBox="1"/>
          <p:nvPr/>
        </p:nvSpPr>
        <p:spPr>
          <a:xfrm>
            <a:off x="2239650" y="5125725"/>
            <a:ext cx="2478600" cy="12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This would also improve air quality in Darmstadt.</a:t>
            </a:r>
            <a:endParaRPr sz="2000">
              <a:solidFill>
                <a:schemeClr val="dk1"/>
              </a:solidFill>
            </a:endParaRPr>
          </a:p>
        </p:txBody>
      </p:sp>
      <p:pic>
        <p:nvPicPr>
          <p:cNvPr id="221" name="Google Shape;221;g2b31b02b9e6_2_35"/>
          <p:cNvPicPr preferRelativeResize="0"/>
          <p:nvPr/>
        </p:nvPicPr>
        <p:blipFill>
          <a:blip r:embed="rId5">
            <a:alphaModFix/>
          </a:blip>
          <a:stretch>
            <a:fillRect/>
          </a:stretch>
        </p:blipFill>
        <p:spPr>
          <a:xfrm>
            <a:off x="192625" y="3980300"/>
            <a:ext cx="1462200" cy="1462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b31b02b9e6_2_60"/>
          <p:cNvSpPr txBox="1"/>
          <p:nvPr>
            <p:ph idx="12" type="sldNum"/>
          </p:nvPr>
        </p:nvSpPr>
        <p:spPr>
          <a:xfrm>
            <a:off x="10417905" y="6558140"/>
            <a:ext cx="1462200" cy="180000"/>
          </a:xfrm>
          <a:prstGeom prst="rect">
            <a:avLst/>
          </a:prstGeom>
        </p:spPr>
        <p:txBody>
          <a:bodyPr anchorCtr="0" anchor="b"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de-DE"/>
              <a:t>‹#›</a:t>
            </a:fld>
            <a:endParaRPr/>
          </a:p>
        </p:txBody>
      </p:sp>
      <p:sp>
        <p:nvSpPr>
          <p:cNvPr id="228" name="Google Shape;228;g2b31b02b9e6_2_60"/>
          <p:cNvSpPr txBox="1"/>
          <p:nvPr>
            <p:ph type="title"/>
          </p:nvPr>
        </p:nvSpPr>
        <p:spPr>
          <a:xfrm>
            <a:off x="360000" y="736675"/>
            <a:ext cx="6339600" cy="1080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de-DE"/>
              <a:t>Problem Statement</a:t>
            </a:r>
            <a:endParaRPr/>
          </a:p>
        </p:txBody>
      </p:sp>
      <p:pic>
        <p:nvPicPr>
          <p:cNvPr id="229" name="Google Shape;229;g2b31b02b9e6_2_60"/>
          <p:cNvPicPr preferRelativeResize="0"/>
          <p:nvPr/>
        </p:nvPicPr>
        <p:blipFill rotWithShape="1">
          <a:blip r:embed="rId3">
            <a:alphaModFix/>
          </a:blip>
          <a:srcRect b="0" l="1249" r="9472" t="0"/>
          <a:stretch/>
        </p:blipFill>
        <p:spPr>
          <a:xfrm>
            <a:off x="6530924" y="1578990"/>
            <a:ext cx="4897898" cy="3903218"/>
          </a:xfrm>
          <a:prstGeom prst="rect">
            <a:avLst/>
          </a:prstGeom>
          <a:noFill/>
          <a:ln>
            <a:noFill/>
          </a:ln>
        </p:spPr>
      </p:pic>
      <p:sp>
        <p:nvSpPr>
          <p:cNvPr id="230" name="Google Shape;230;g2b31b02b9e6_2_60"/>
          <p:cNvSpPr/>
          <p:nvPr/>
        </p:nvSpPr>
        <p:spPr>
          <a:xfrm rot="-273">
            <a:off x="1984375" y="1869740"/>
            <a:ext cx="3783600" cy="2742900"/>
          </a:xfrm>
          <a:prstGeom prst="wedgeEllipseCallout">
            <a:avLst>
              <a:gd fmla="val -53959" name="adj1"/>
              <a:gd fmla="val 40024" name="adj2"/>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g2b31b02b9e6_2_60"/>
          <p:cNvSpPr txBox="1"/>
          <p:nvPr/>
        </p:nvSpPr>
        <p:spPr>
          <a:xfrm>
            <a:off x="2238950" y="2272800"/>
            <a:ext cx="3192300" cy="20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2000">
                <a:solidFill>
                  <a:schemeClr val="dk1"/>
                </a:solidFill>
              </a:rPr>
              <a:t>I just wanted to </a:t>
            </a:r>
            <a:endParaRPr sz="2000">
              <a:solidFill>
                <a:schemeClr val="dk1"/>
              </a:solidFill>
            </a:endParaRPr>
          </a:p>
          <a:p>
            <a:pPr indent="0" lvl="0" marL="0" rtl="0" algn="ctr">
              <a:spcBef>
                <a:spcPts val="0"/>
              </a:spcBef>
              <a:spcAft>
                <a:spcPts val="0"/>
              </a:spcAft>
              <a:buNone/>
            </a:pPr>
            <a:r>
              <a:rPr lang="de-DE" sz="2000">
                <a:solidFill>
                  <a:schemeClr val="dk1"/>
                </a:solidFill>
              </a:rPr>
              <a:t>go from Roßdorf to Groß-Gerau, and it’s faster to drive 10km more around Darmstadt to get there. </a:t>
            </a:r>
            <a:endParaRPr sz="2000">
              <a:solidFill>
                <a:schemeClr val="dk1"/>
              </a:solidFill>
            </a:endParaRPr>
          </a:p>
        </p:txBody>
      </p:sp>
      <p:pic>
        <p:nvPicPr>
          <p:cNvPr id="232" name="Google Shape;232;g2b31b02b9e6_2_60"/>
          <p:cNvPicPr preferRelativeResize="0"/>
          <p:nvPr/>
        </p:nvPicPr>
        <p:blipFill>
          <a:blip r:embed="rId4">
            <a:alphaModFix/>
          </a:blip>
          <a:stretch>
            <a:fillRect/>
          </a:stretch>
        </p:blipFill>
        <p:spPr>
          <a:xfrm>
            <a:off x="6250100" y="1401525"/>
            <a:ext cx="5500375" cy="4851599"/>
          </a:xfrm>
          <a:prstGeom prst="rect">
            <a:avLst/>
          </a:prstGeom>
          <a:noFill/>
          <a:ln>
            <a:noFill/>
          </a:ln>
        </p:spPr>
      </p:pic>
      <p:pic>
        <p:nvPicPr>
          <p:cNvPr id="233" name="Google Shape;233;g2b31b02b9e6_2_60"/>
          <p:cNvPicPr preferRelativeResize="0"/>
          <p:nvPr/>
        </p:nvPicPr>
        <p:blipFill>
          <a:blip r:embed="rId5">
            <a:alphaModFix/>
          </a:blip>
          <a:stretch>
            <a:fillRect/>
          </a:stretch>
        </p:blipFill>
        <p:spPr>
          <a:xfrm>
            <a:off x="192625" y="3980300"/>
            <a:ext cx="1462200" cy="1462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plate">
  <a:themeElements>
    <a:clrScheme name="TUDa">
      <a:dk1>
        <a:srgbClr val="000000"/>
      </a:dk1>
      <a:lt1>
        <a:srgbClr val="FFFFFF"/>
      </a:lt1>
      <a:dk2>
        <a:srgbClr val="44546A"/>
      </a:dk2>
      <a:lt2>
        <a:srgbClr val="E7E6E6"/>
      </a:lt2>
      <a:accent1>
        <a:srgbClr val="E6001A"/>
      </a:accent1>
      <a:accent2>
        <a:srgbClr val="004E8A"/>
      </a:accent2>
      <a:accent3>
        <a:srgbClr val="009CDA"/>
      </a:accent3>
      <a:accent4>
        <a:srgbClr val="00689D"/>
      </a:accent4>
      <a:accent5>
        <a:srgbClr val="B5B5B5"/>
      </a:accent5>
      <a:accent6>
        <a:srgbClr val="535353"/>
      </a:accent6>
      <a:hlink>
        <a:srgbClr val="243572"/>
      </a:hlink>
      <a:folHlink>
        <a:srgbClr val="611C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2023-05-22T13:03:01Z</dcterms:created>
</cp:coreProperties>
</file>